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67"/>
  </p:notesMasterIdLst>
  <p:sldIdLst>
    <p:sldId id="266" r:id="rId2"/>
    <p:sldId id="263" r:id="rId3"/>
    <p:sldId id="264" r:id="rId4"/>
    <p:sldId id="26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91" r:id="rId23"/>
    <p:sldId id="290"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35" r:id="rId48"/>
    <p:sldId id="337" r:id="rId49"/>
    <p:sldId id="315" r:id="rId50"/>
    <p:sldId id="316" r:id="rId51"/>
    <p:sldId id="317" r:id="rId52"/>
    <p:sldId id="318" r:id="rId53"/>
    <p:sldId id="319" r:id="rId54"/>
    <p:sldId id="320" r:id="rId55"/>
    <p:sldId id="321" r:id="rId56"/>
    <p:sldId id="322" r:id="rId57"/>
    <p:sldId id="323" r:id="rId58"/>
    <p:sldId id="324" r:id="rId59"/>
    <p:sldId id="325" r:id="rId60"/>
    <p:sldId id="326" r:id="rId61"/>
    <p:sldId id="327" r:id="rId62"/>
    <p:sldId id="328" r:id="rId63"/>
    <p:sldId id="329" r:id="rId64"/>
    <p:sldId id="330" r:id="rId65"/>
    <p:sldId id="331"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9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4" Type="http://schemas.openxmlformats.org/officeDocument/2006/relationships/image" Target="../media/image5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 Id="rId5" Type="http://schemas.openxmlformats.org/officeDocument/2006/relationships/image" Target="../media/image57.wmf"/><Relationship Id="rId4" Type="http://schemas.openxmlformats.org/officeDocument/2006/relationships/image" Target="../media/image5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5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7.wmf"/><Relationship Id="rId7" Type="http://schemas.openxmlformats.org/officeDocument/2006/relationships/image" Target="../media/image71.wmf"/><Relationship Id="rId2" Type="http://schemas.openxmlformats.org/officeDocument/2006/relationships/image" Target="../media/image66.wmf"/><Relationship Id="rId1" Type="http://schemas.openxmlformats.org/officeDocument/2006/relationships/image" Target="../media/image65.wmf"/><Relationship Id="rId6" Type="http://schemas.openxmlformats.org/officeDocument/2006/relationships/image" Target="../media/image70.wmf"/><Relationship Id="rId11" Type="http://schemas.openxmlformats.org/officeDocument/2006/relationships/image" Target="../media/image75.wmf"/><Relationship Id="rId5" Type="http://schemas.openxmlformats.org/officeDocument/2006/relationships/image" Target="../media/image69.wmf"/><Relationship Id="rId10" Type="http://schemas.openxmlformats.org/officeDocument/2006/relationships/image" Target="../media/image74.wmf"/><Relationship Id="rId4" Type="http://schemas.openxmlformats.org/officeDocument/2006/relationships/image" Target="../media/image68.wmf"/><Relationship Id="rId9" Type="http://schemas.openxmlformats.org/officeDocument/2006/relationships/image" Target="../media/image73.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78.wmf"/><Relationship Id="rId1" Type="http://schemas.openxmlformats.org/officeDocument/2006/relationships/image" Target="../media/image77.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image" Target="../media/image87.wmf"/><Relationship Id="rId7" Type="http://schemas.openxmlformats.org/officeDocument/2006/relationships/image" Target="../media/image91.wmf"/><Relationship Id="rId2" Type="http://schemas.openxmlformats.org/officeDocument/2006/relationships/image" Target="../media/image86.wmf"/><Relationship Id="rId1" Type="http://schemas.openxmlformats.org/officeDocument/2006/relationships/image" Target="../media/image85.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8.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image" Target="../media/image93.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image" Target="../media/image94.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 Id="rId6" Type="http://schemas.openxmlformats.org/officeDocument/2006/relationships/image" Target="../media/image102.wmf"/><Relationship Id="rId5" Type="http://schemas.openxmlformats.org/officeDocument/2006/relationships/image" Target="../media/image101.wmf"/><Relationship Id="rId4" Type="http://schemas.openxmlformats.org/officeDocument/2006/relationships/image" Target="../media/image100.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image" Target="../media/image107.wmf"/><Relationship Id="rId1" Type="http://schemas.openxmlformats.org/officeDocument/2006/relationships/image" Target="../media/image106.wmf"/><Relationship Id="rId4" Type="http://schemas.openxmlformats.org/officeDocument/2006/relationships/image" Target="../media/image109.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17.wmf"/><Relationship Id="rId3" Type="http://schemas.openxmlformats.org/officeDocument/2006/relationships/image" Target="../media/image112.wmf"/><Relationship Id="rId7" Type="http://schemas.openxmlformats.org/officeDocument/2006/relationships/image" Target="../media/image116.wmf"/><Relationship Id="rId12" Type="http://schemas.openxmlformats.org/officeDocument/2006/relationships/image" Target="../media/image121.wmf"/><Relationship Id="rId2" Type="http://schemas.openxmlformats.org/officeDocument/2006/relationships/image" Target="../media/image111.wmf"/><Relationship Id="rId1" Type="http://schemas.openxmlformats.org/officeDocument/2006/relationships/image" Target="../media/image110.wmf"/><Relationship Id="rId6" Type="http://schemas.openxmlformats.org/officeDocument/2006/relationships/image" Target="../media/image115.wmf"/><Relationship Id="rId11" Type="http://schemas.openxmlformats.org/officeDocument/2006/relationships/image" Target="../media/image120.wmf"/><Relationship Id="rId5" Type="http://schemas.openxmlformats.org/officeDocument/2006/relationships/image" Target="../media/image114.wmf"/><Relationship Id="rId10" Type="http://schemas.openxmlformats.org/officeDocument/2006/relationships/image" Target="../media/image119.wmf"/><Relationship Id="rId4" Type="http://schemas.openxmlformats.org/officeDocument/2006/relationships/image" Target="../media/image113.wmf"/><Relationship Id="rId9" Type="http://schemas.openxmlformats.org/officeDocument/2006/relationships/image" Target="../media/image118.w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27.wmf"/><Relationship Id="rId3" Type="http://schemas.openxmlformats.org/officeDocument/2006/relationships/image" Target="../media/image113.wmf"/><Relationship Id="rId7" Type="http://schemas.openxmlformats.org/officeDocument/2006/relationships/image" Target="../media/image126.wmf"/><Relationship Id="rId12" Type="http://schemas.openxmlformats.org/officeDocument/2006/relationships/image" Target="../media/image131.wmf"/><Relationship Id="rId2" Type="http://schemas.openxmlformats.org/officeDocument/2006/relationships/image" Target="../media/image123.wmf"/><Relationship Id="rId1" Type="http://schemas.openxmlformats.org/officeDocument/2006/relationships/image" Target="../media/image122.wmf"/><Relationship Id="rId6" Type="http://schemas.openxmlformats.org/officeDocument/2006/relationships/image" Target="../media/image125.wmf"/><Relationship Id="rId11" Type="http://schemas.openxmlformats.org/officeDocument/2006/relationships/image" Target="../media/image130.wmf"/><Relationship Id="rId5" Type="http://schemas.openxmlformats.org/officeDocument/2006/relationships/image" Target="../media/image124.wmf"/><Relationship Id="rId10" Type="http://schemas.openxmlformats.org/officeDocument/2006/relationships/image" Target="../media/image129.wmf"/><Relationship Id="rId4" Type="http://schemas.openxmlformats.org/officeDocument/2006/relationships/image" Target="../media/image115.wmf"/><Relationship Id="rId9" Type="http://schemas.openxmlformats.org/officeDocument/2006/relationships/image" Target="../media/image128.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33.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38.wmf"/><Relationship Id="rId2" Type="http://schemas.openxmlformats.org/officeDocument/2006/relationships/image" Target="../media/image137.wmf"/><Relationship Id="rId1" Type="http://schemas.openxmlformats.org/officeDocument/2006/relationships/image" Target="../media/image136.wmf"/><Relationship Id="rId4" Type="http://schemas.openxmlformats.org/officeDocument/2006/relationships/image" Target="../media/image139.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 Id="rId5" Type="http://schemas.openxmlformats.org/officeDocument/2006/relationships/image" Target="../media/image144.wmf"/><Relationship Id="rId4" Type="http://schemas.openxmlformats.org/officeDocument/2006/relationships/image" Target="../media/image143.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 Id="rId6" Type="http://schemas.openxmlformats.org/officeDocument/2006/relationships/image" Target="../media/image150.wmf"/><Relationship Id="rId5" Type="http://schemas.openxmlformats.org/officeDocument/2006/relationships/image" Target="../media/image149.wmf"/><Relationship Id="rId4" Type="http://schemas.openxmlformats.org/officeDocument/2006/relationships/image" Target="../media/image148.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image" Target="../media/image151.wmf"/><Relationship Id="rId5" Type="http://schemas.openxmlformats.org/officeDocument/2006/relationships/image" Target="../media/image155.wmf"/><Relationship Id="rId4" Type="http://schemas.openxmlformats.org/officeDocument/2006/relationships/image" Target="../media/image154.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58.wmf"/><Relationship Id="rId2" Type="http://schemas.openxmlformats.org/officeDocument/2006/relationships/image" Target="../media/image157.wmf"/><Relationship Id="rId1" Type="http://schemas.openxmlformats.org/officeDocument/2006/relationships/image" Target="../media/image156.wmf"/><Relationship Id="rId6" Type="http://schemas.openxmlformats.org/officeDocument/2006/relationships/image" Target="../media/image155.wmf"/><Relationship Id="rId5" Type="http://schemas.openxmlformats.org/officeDocument/2006/relationships/image" Target="../media/image160.wmf"/><Relationship Id="rId4" Type="http://schemas.openxmlformats.org/officeDocument/2006/relationships/image" Target="../media/image159.w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1.wmf"/><Relationship Id="rId4" Type="http://schemas.openxmlformats.org/officeDocument/2006/relationships/image" Target="../media/image164.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67.wmf"/><Relationship Id="rId7" Type="http://schemas.openxmlformats.org/officeDocument/2006/relationships/image" Target="../media/image171.wmf"/><Relationship Id="rId2" Type="http://schemas.openxmlformats.org/officeDocument/2006/relationships/image" Target="../media/image166.wmf"/><Relationship Id="rId1" Type="http://schemas.openxmlformats.org/officeDocument/2006/relationships/image" Target="../media/image165.wmf"/><Relationship Id="rId6" Type="http://schemas.openxmlformats.org/officeDocument/2006/relationships/image" Target="../media/image170.wmf"/><Relationship Id="rId5" Type="http://schemas.openxmlformats.org/officeDocument/2006/relationships/image" Target="../media/image169.wmf"/><Relationship Id="rId4" Type="http://schemas.openxmlformats.org/officeDocument/2006/relationships/image" Target="../media/image168.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75.wmf"/><Relationship Id="rId2" Type="http://schemas.openxmlformats.org/officeDocument/2006/relationships/image" Target="../media/image174.wmf"/><Relationship Id="rId1" Type="http://schemas.openxmlformats.org/officeDocument/2006/relationships/image" Target="../media/image173.wmf"/><Relationship Id="rId4" Type="http://schemas.openxmlformats.org/officeDocument/2006/relationships/image" Target="../media/image176.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80.wmf"/><Relationship Id="rId2" Type="http://schemas.openxmlformats.org/officeDocument/2006/relationships/image" Target="../media/image179.wmf"/><Relationship Id="rId1" Type="http://schemas.openxmlformats.org/officeDocument/2006/relationships/image" Target="../media/image178.wmf"/><Relationship Id="rId6" Type="http://schemas.openxmlformats.org/officeDocument/2006/relationships/image" Target="../media/image183.wmf"/><Relationship Id="rId5" Type="http://schemas.openxmlformats.org/officeDocument/2006/relationships/image" Target="../media/image182.wmf"/><Relationship Id="rId4" Type="http://schemas.openxmlformats.org/officeDocument/2006/relationships/image" Target="../media/image181.w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87.wmf"/><Relationship Id="rId7" Type="http://schemas.openxmlformats.org/officeDocument/2006/relationships/image" Target="../media/image190.wmf"/><Relationship Id="rId2" Type="http://schemas.openxmlformats.org/officeDocument/2006/relationships/image" Target="../media/image186.wmf"/><Relationship Id="rId1" Type="http://schemas.openxmlformats.org/officeDocument/2006/relationships/image" Target="../media/image185.wmf"/><Relationship Id="rId6" Type="http://schemas.openxmlformats.org/officeDocument/2006/relationships/image" Target="../media/image176.wmf"/><Relationship Id="rId5" Type="http://schemas.openxmlformats.org/officeDocument/2006/relationships/image" Target="../media/image189.wmf"/><Relationship Id="rId4" Type="http://schemas.openxmlformats.org/officeDocument/2006/relationships/image" Target="../media/image18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C27F94-8CB7-4484-9F08-AA1C8941BA6C}" type="datetimeFigureOut">
              <a:rPr lang="ru-RU" smtClean="0"/>
              <a:t>03.09.2025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7A6810-A333-4C57-AB30-5508CE59FEC3}" type="slidenum">
              <a:rPr lang="ru-RU" smtClean="0"/>
              <a:t>‹#›</a:t>
            </a:fld>
            <a:endParaRPr lang="ru-RU"/>
          </a:p>
        </p:txBody>
      </p:sp>
    </p:spTree>
    <p:extLst>
      <p:ext uri="{BB962C8B-B14F-4D97-AF65-F5344CB8AC3E}">
        <p14:creationId xmlns:p14="http://schemas.microsoft.com/office/powerpoint/2010/main" val="574913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B6D3794-7E8E-408D-A763-0CCF61EA0682}" type="slidenum">
              <a:rPr lang="ru-RU" smtClean="0"/>
              <a:pPr eaLnBrk="1" hangingPunct="1"/>
              <a:t>1</a:t>
            </a:fld>
            <a:endParaRPr lang="ru-RU" smtClean="0"/>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ru-RU" sz="800" dirty="0" smtClean="0">
                <a:latin typeface="Arial" pitchFamily="34" charset="0"/>
              </a:rPr>
              <a:t>	В общем курсе физики раздел «Физические основы механики» - особый. В нем закладываются фундаментальные представления современной науки об окружающем нас мире и содержаться понятия, принципы, законы, методы, широко используемые во всех остальных разделах физики и во многих других учебных дисциплинах. Поэтому тщательное изучение данного раздела обеспечит преодоление многих трудностей при изучении последующих разделов курса физики и других дисциплин. Предметом механики является изучение механического движения тел и связанных с этим движением взаимодействий между телами. Под механическим движением понимают изменение взаимного положения тел или их частей в пространстве со временем.</a:t>
            </a:r>
          </a:p>
          <a:p>
            <a:pPr eaLnBrk="1" hangingPunct="1">
              <a:lnSpc>
                <a:spcPct val="80000"/>
              </a:lnSpc>
              <a:spcBef>
                <a:spcPct val="0"/>
              </a:spcBef>
            </a:pPr>
            <a:r>
              <a:rPr lang="ru-RU" sz="800" dirty="0" smtClean="0">
                <a:latin typeface="Arial" pitchFamily="34" charset="0"/>
              </a:rPr>
              <a:t>Обычно механику подразделяют на две части: кинематику и динамику. </a:t>
            </a:r>
          </a:p>
          <a:p>
            <a:pPr eaLnBrk="1" hangingPunct="1">
              <a:lnSpc>
                <a:spcPct val="80000"/>
              </a:lnSpc>
              <a:spcBef>
                <a:spcPct val="0"/>
              </a:spcBef>
            </a:pPr>
            <a:r>
              <a:rPr lang="ru-RU" sz="800" dirty="0" smtClean="0">
                <a:latin typeface="Arial" pitchFamily="34" charset="0"/>
              </a:rPr>
              <a:t>	В первой из них изучаются пространственно временные характеристики механического движения. При этом причины движения, т.е. взаимодействия между телами, не рассматриваются. Во второй – динамике – исследуется взаимосвязь между механическим движением тел и их взаимодействием.</a:t>
            </a:r>
          </a:p>
          <a:p>
            <a:pPr eaLnBrk="1" hangingPunct="1">
              <a:lnSpc>
                <a:spcPct val="80000"/>
              </a:lnSpc>
              <a:spcBef>
                <a:spcPct val="0"/>
              </a:spcBef>
            </a:pPr>
            <a:r>
              <a:rPr lang="ru-RU" sz="800" dirty="0" smtClean="0">
                <a:latin typeface="Arial" pitchFamily="34" charset="0"/>
              </a:rPr>
              <a:t>	 История развития физики показывает, что любая физическая теория имеет ограниченную сферу применимости. При этом «новая», более общая теория обязательно включает «старую» как частный случай. Иными словами, появление более общей теории не уничтожает «старую». В рамках своей применимости последняя продолжает с успехом работать.</a:t>
            </a:r>
          </a:p>
          <a:p>
            <a:pPr eaLnBrk="1" hangingPunct="1">
              <a:lnSpc>
                <a:spcPct val="80000"/>
              </a:lnSpc>
              <a:spcBef>
                <a:spcPct val="0"/>
              </a:spcBef>
            </a:pPr>
            <a:r>
              <a:rPr lang="ru-RU" sz="800" dirty="0" smtClean="0">
                <a:latin typeface="Arial" pitchFamily="34" charset="0"/>
              </a:rPr>
              <a:t>	Механика на первом этапе развивалась как наука  о движении макроскопических тел. </a:t>
            </a:r>
            <a:r>
              <a:rPr lang="ru-RU" sz="800" b="1" dirty="0" smtClean="0">
                <a:latin typeface="Arial" pitchFamily="34" charset="0"/>
              </a:rPr>
              <a:t>Макроскопическими телами (макротелами) называют</a:t>
            </a:r>
            <a:r>
              <a:rPr lang="ru-RU" sz="800" dirty="0" smtClean="0">
                <a:latin typeface="Arial" pitchFamily="34" charset="0"/>
              </a:rPr>
              <a:t> такие тела, которые содержат большое количество атомов или молекул (</a:t>
            </a:r>
            <a:r>
              <a:rPr lang="en-US" sz="800" dirty="0" smtClean="0">
                <a:latin typeface="Arial" pitchFamily="34" charset="0"/>
              </a:rPr>
              <a:t>&gt;10</a:t>
            </a:r>
            <a:r>
              <a:rPr lang="ru-RU" sz="800" baseline="30000" dirty="0" smtClean="0">
                <a:latin typeface="Arial" pitchFamily="34" charset="0"/>
              </a:rPr>
              <a:t>4</a:t>
            </a:r>
            <a:r>
              <a:rPr lang="ru-RU" sz="800" dirty="0" smtClean="0">
                <a:latin typeface="Arial" pitchFamily="34" charset="0"/>
              </a:rPr>
              <a:t>) и размеры которых (</a:t>
            </a:r>
            <a:r>
              <a:rPr lang="en-US" sz="800" dirty="0" smtClean="0">
                <a:latin typeface="Arial" pitchFamily="34" charset="0"/>
              </a:rPr>
              <a:t>&gt;10</a:t>
            </a:r>
            <a:r>
              <a:rPr lang="ru-RU" sz="800" baseline="30000" dirty="0" smtClean="0">
                <a:latin typeface="Arial" pitchFamily="34" charset="0"/>
              </a:rPr>
              <a:t>-8</a:t>
            </a:r>
            <a:r>
              <a:rPr lang="ru-RU" sz="800" dirty="0" smtClean="0">
                <a:latin typeface="Arial" pitchFamily="34" charset="0"/>
              </a:rPr>
              <a:t> м). Первоначально изучались механические движения таких тел со скоростями, много меньшими скорости света. В итоге была сформирована стройная теория, основанная на законах Ньютона – </a:t>
            </a:r>
            <a:r>
              <a:rPr lang="ru-RU" sz="800" b="1" dirty="0" smtClean="0">
                <a:latin typeface="Arial" pitchFamily="34" charset="0"/>
              </a:rPr>
              <a:t>классическая механика</a:t>
            </a:r>
            <a:r>
              <a:rPr lang="ru-RU" sz="800" dirty="0" smtClean="0">
                <a:latin typeface="Arial" pitchFamily="34" charset="0"/>
              </a:rPr>
              <a:t>. Однако при дальнейшем изучении природы выяснилось, что законы классической механики не всеобщи. Например, изучение явлений, связанных с электромагнетизмом, привело к необходимости обобщения классических законов на случаи таких движений, которые происходят со скоростями, сравнимыми со скоростью света. Возникла новая теория – </a:t>
            </a:r>
            <a:r>
              <a:rPr lang="ru-RU" sz="800" b="1" dirty="0" smtClean="0">
                <a:latin typeface="Arial" pitchFamily="34" charset="0"/>
              </a:rPr>
              <a:t>релятивистская механика</a:t>
            </a:r>
            <a:r>
              <a:rPr lang="ru-RU" sz="800" dirty="0" smtClean="0">
                <a:latin typeface="Arial" pitchFamily="34" charset="0"/>
              </a:rPr>
              <a:t>. Вместе с тем, если в уравнениях релятивистской механики произвести предельный  переход </a:t>
            </a:r>
            <a:r>
              <a:rPr lang="en-US" sz="800" dirty="0" smtClean="0">
                <a:latin typeface="Arial" pitchFamily="34" charset="0"/>
              </a:rPr>
              <a:t>v/c</a:t>
            </a:r>
            <a:r>
              <a:rPr lang="en-US" sz="800" dirty="0" smtClean="0">
                <a:latin typeface="Arial" pitchFamily="34" charset="0"/>
                <a:cs typeface="Arial" pitchFamily="34" charset="0"/>
              </a:rPr>
              <a:t>→0</a:t>
            </a:r>
            <a:r>
              <a:rPr lang="ru-RU" sz="800" dirty="0" smtClean="0">
                <a:latin typeface="Arial" pitchFamily="34" charset="0"/>
                <a:cs typeface="Arial" pitchFamily="34" charset="0"/>
              </a:rPr>
              <a:t>, то они превращаются в уравнения классической физики. Таким образом, выяснилось, что классическая физика применима лишь в области достаточно малых скоростей когда </a:t>
            </a:r>
            <a:r>
              <a:rPr lang="en-US" sz="800" dirty="0" smtClean="0">
                <a:latin typeface="Arial" pitchFamily="34" charset="0"/>
                <a:cs typeface="Arial" pitchFamily="34" charset="0"/>
              </a:rPr>
              <a:t>v/c&lt;&lt;1.</a:t>
            </a:r>
          </a:p>
          <a:p>
            <a:pPr eaLnBrk="1" hangingPunct="1">
              <a:lnSpc>
                <a:spcPct val="80000"/>
              </a:lnSpc>
              <a:spcBef>
                <a:spcPct val="0"/>
              </a:spcBef>
            </a:pPr>
            <a:r>
              <a:rPr lang="en-US" sz="800" dirty="0" smtClean="0">
                <a:latin typeface="Arial" pitchFamily="34" charset="0"/>
                <a:cs typeface="Arial" pitchFamily="34" charset="0"/>
              </a:rPr>
              <a:t>	</a:t>
            </a:r>
            <a:r>
              <a:rPr lang="ru-RU" sz="800" dirty="0" smtClean="0">
                <a:latin typeface="Arial" pitchFamily="34" charset="0"/>
                <a:cs typeface="Arial" pitchFamily="34" charset="0"/>
              </a:rPr>
              <a:t>Другое обобщение потребовалось, когда физики обратились к исследованию явлений микромира. Под этим подразумеваются явления, происходящие с микрочастицами: электронами, протонами, нейтронами, ядрами атомов и т.п. Оказалось, что такие тела ведут себя совершенно иначе, чем классические макротела. Например, при описании их механического движения неприменимо понятие траектории. Поведение таких частиц описывается более общей теорией  - </a:t>
            </a:r>
            <a:r>
              <a:rPr lang="ru-RU" sz="800" b="1" dirty="0" smtClean="0">
                <a:latin typeface="Arial" pitchFamily="34" charset="0"/>
                <a:cs typeface="Arial" pitchFamily="34" charset="0"/>
              </a:rPr>
              <a:t>квантовой механикой</a:t>
            </a:r>
            <a:r>
              <a:rPr lang="ru-RU" sz="800" dirty="0" smtClean="0">
                <a:latin typeface="Arial" pitchFamily="34" charset="0"/>
                <a:cs typeface="Arial" pitchFamily="34" charset="0"/>
              </a:rPr>
              <a:t>. Однако, если в законах квантовой механики осуществить определенным образом предельный переход, то мы придем к законам классической физики. Указанный переход реализуется для тел достаточно большой массы.</a:t>
            </a:r>
          </a:p>
          <a:p>
            <a:pPr eaLnBrk="1" hangingPunct="1">
              <a:lnSpc>
                <a:spcPct val="80000"/>
              </a:lnSpc>
              <a:spcBef>
                <a:spcPct val="0"/>
              </a:spcBef>
            </a:pPr>
            <a:r>
              <a:rPr lang="ru-RU" sz="800" dirty="0" smtClean="0">
                <a:latin typeface="Arial" pitchFamily="34" charset="0"/>
                <a:cs typeface="Arial" pitchFamily="34" charset="0"/>
              </a:rPr>
              <a:t>	</a:t>
            </a:r>
            <a:r>
              <a:rPr lang="ru-RU" sz="800" b="1" dirty="0" smtClean="0">
                <a:latin typeface="Arial" pitchFamily="34" charset="0"/>
                <a:cs typeface="Arial" pitchFamily="34" charset="0"/>
              </a:rPr>
              <a:t>Самой обобщенной формой механики в настоящее время является релятивистская квантовая механика</a:t>
            </a:r>
            <a:r>
              <a:rPr lang="ru-RU" sz="800" dirty="0" smtClean="0">
                <a:latin typeface="Arial" pitchFamily="34" charset="0"/>
                <a:cs typeface="Arial" pitchFamily="34" charset="0"/>
              </a:rPr>
              <a:t>, в которой рассматривается движение микрообъектов, с учетом и квантовых, и релятивистских эффектов. Разумеется, эта теория также находится в преемственной связи с менее общими теориями.</a:t>
            </a:r>
          </a:p>
          <a:p>
            <a:pPr eaLnBrk="1" hangingPunct="1">
              <a:lnSpc>
                <a:spcPct val="80000"/>
              </a:lnSpc>
              <a:spcBef>
                <a:spcPct val="0"/>
              </a:spcBef>
            </a:pPr>
            <a:r>
              <a:rPr lang="ru-RU" sz="800" dirty="0" smtClean="0">
                <a:latin typeface="Arial" pitchFamily="34" charset="0"/>
                <a:cs typeface="Arial" pitchFamily="34" charset="0"/>
              </a:rPr>
              <a:t>	Наконец, механическое движение в общем случае сопровождается  </a:t>
            </a:r>
            <a:r>
              <a:rPr lang="ru-RU" sz="800" b="1" dirty="0" smtClean="0">
                <a:latin typeface="Arial" pitchFamily="34" charset="0"/>
                <a:cs typeface="Arial" pitchFamily="34" charset="0"/>
              </a:rPr>
              <a:t>переходом механической энергии в другие виды</a:t>
            </a:r>
            <a:r>
              <a:rPr lang="ru-RU" sz="800" dirty="0" smtClean="0">
                <a:latin typeface="Arial" pitchFamily="34" charset="0"/>
                <a:cs typeface="Arial" pitchFamily="34" charset="0"/>
              </a:rPr>
              <a:t>, например, в энергию теплового хаотического движения молекул. Законы механики не дают возможности вскрыть и изучить природу и механизм  тех процессов в механических системах, которые связаны с переходами энергии в немеханические формы. Эти процессы учитываются в механике лишь в виде итогового уменьшения энергии системы, приводящего к ослаблению, затуханию, торможению движения. </a:t>
            </a:r>
          </a:p>
          <a:p>
            <a:pPr eaLnBrk="1" hangingPunct="1">
              <a:lnSpc>
                <a:spcPct val="80000"/>
              </a:lnSpc>
              <a:spcBef>
                <a:spcPct val="0"/>
              </a:spcBef>
            </a:pPr>
            <a:r>
              <a:rPr lang="ru-RU" sz="800" dirty="0" smtClean="0">
                <a:latin typeface="Arial" pitchFamily="34" charset="0"/>
                <a:cs typeface="Arial" pitchFamily="34" charset="0"/>
              </a:rPr>
              <a:t>	Противоречие! Объекты </a:t>
            </a:r>
            <a:r>
              <a:rPr lang="ru-RU" sz="800" dirty="0" err="1" smtClean="0">
                <a:latin typeface="Arial" pitchFamily="34" charset="0"/>
                <a:cs typeface="Arial" pitchFamily="34" charset="0"/>
              </a:rPr>
              <a:t>клас</a:t>
            </a:r>
            <a:r>
              <a:rPr lang="ru-RU" sz="800" dirty="0" smtClean="0">
                <a:latin typeface="Arial" pitchFamily="34" charset="0"/>
                <a:cs typeface="Arial" pitchFamily="34" charset="0"/>
              </a:rPr>
              <a:t>. Физики – макротела. Но, макротела состоят из микрочастиц, поведение которых описывается квант мех. Это противоречие однако кажущееся. Дело в том, что предметом классической механики являются такие движения макротел как целого, при которых характеристики движения огромного числа частиц, составляющих макротело, определенным образом усредняются. При этом координаты и скорости макротела в целом будут некоторыми средними значениями этих величин, для микрочастиц, составляющих это тело.  Сам процесс усреднения является предметом статистической механики. Классическая механика оперирует лишь этими средними значениями координат и скоростей.</a:t>
            </a:r>
            <a:endParaRPr lang="en-US" sz="800"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90C694F-C96B-490D-AE93-21171103D913}" type="slidenum">
              <a:rPr lang="ru-RU" smtClean="0"/>
              <a:pPr eaLnBrk="1" hangingPunct="1"/>
              <a:t>4</a:t>
            </a:fld>
            <a:endParaRPr lang="ru-RU" smtClean="0"/>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smtClean="0">
                <a:latin typeface="Arial" pitchFamily="34" charset="0"/>
              </a:rPr>
              <a:t>Предметом классической механики является механическое движение взаимодействующих между собой макротел при скоростях, много меньше скорости света и в условиях, когда переходом механической энергии в другие ее формы можно пренебречь. Т.Е., строго говоря, нет области физических явлений, описываемых классической механикой точно. Однако имеется обширная область явлений, описываемых механикой приближенно. В этой области клас. механика описывает явления простейшим способом и с точностью, достаточной для практики. В этом основное достоинство классической механики. Кроме того, в классической механике разработан совершенный математический аппарат – аналитическая механика, который с успехом используется в остальных разделах физики. В механике введены физические величины, широко применяемые в других теориях. Из механики, как раздела физики, выделилось много прикладных наук. Они изучаются в вузе отдельно: теоретическая механика, гидравлика, сопротивление материалов,, кинематика механизмов, динамика машин, внешняя баллистика и.т.д.</a:t>
            </a:r>
          </a:p>
          <a:p>
            <a:pPr eaLnBrk="1" hangingPunct="1">
              <a:spcBef>
                <a:spcPct val="0"/>
              </a:spcBef>
            </a:pPr>
            <a:endParaRPr lang="ru-RU"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0C94D2C-1435-4C6F-BAF7-18AF773C7DCD}" type="slidenum">
              <a:rPr lang="ru-RU" smtClean="0"/>
              <a:pPr eaLnBrk="1" hangingPunct="1"/>
              <a:t>5</a:t>
            </a:fld>
            <a:endParaRPr lang="ru-RU" smtClean="0"/>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smtClean="0">
                <a:latin typeface="Arial" pitchFamily="34" charset="0"/>
              </a:rPr>
              <a:t>Отмечу также, что решение механических задач, связанных с реальными механическими системами, в общем случае представляет непреодолимые трудности. В связи с этим в механике (да и вообще в физике) используются </a:t>
            </a:r>
            <a:r>
              <a:rPr lang="ru-RU" b="1" smtClean="0">
                <a:latin typeface="Arial" pitchFamily="34" charset="0"/>
              </a:rPr>
              <a:t>упрощенные модели реальных систем</a:t>
            </a:r>
            <a:r>
              <a:rPr lang="ru-RU" smtClean="0">
                <a:latin typeface="Arial" pitchFamily="34" charset="0"/>
              </a:rPr>
              <a:t>. Такое возможно, если при описании движения реальной системы некоторые явления малосущественны по сравнению с другими и ими можно пренебречь.</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B4A7158-6A86-4AFF-9CDD-9D5880D3D664}" type="datetimeFigureOut">
              <a:rPr lang="ru-RU" smtClean="0"/>
              <a:t>03.09.2025</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ECE95EF-DD2D-4EBE-9E96-AF3CB2FD87B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B4A7158-6A86-4AFF-9CDD-9D5880D3D664}" type="datetimeFigureOut">
              <a:rPr lang="ru-RU" smtClean="0"/>
              <a:t>03.09.2025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EB4A7158-6A86-4AFF-9CDD-9D5880D3D664}" type="datetimeFigureOut">
              <a:rPr lang="ru-RU" smtClean="0"/>
              <a:t>03.09.2025</a:t>
            </a:fld>
            <a:endParaRPr lang="ru-RU"/>
          </a:p>
        </p:txBody>
      </p:sp>
      <p:sp>
        <p:nvSpPr>
          <p:cNvPr id="8" name="Slide Number Placeholder 7"/>
          <p:cNvSpPr>
            <a:spLocks noGrp="1"/>
          </p:cNvSpPr>
          <p:nvPr>
            <p:ph type="sldNum" sz="quarter" idx="11"/>
          </p:nvPr>
        </p:nvSpPr>
        <p:spPr/>
        <p:txBody>
          <a:bodyPr/>
          <a:lstStyle/>
          <a:p>
            <a:fld id="{1ECE95EF-DD2D-4EBE-9E96-AF3CB2FD87BB}"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B4A7158-6A86-4AFF-9CDD-9D5880D3D664}" type="datetimeFigureOut">
              <a:rPr lang="ru-RU" smtClean="0"/>
              <a:t>03.09.2025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smtClean="0"/>
              <a:t>Образец текста</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B4A7158-6A86-4AFF-9CDD-9D5880D3D664}" type="datetimeFigureOut">
              <a:rPr lang="ru-RU" smtClean="0"/>
              <a:t>03.09.2025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EB4A7158-6A86-4AFF-9CDD-9D5880D3D664}" type="datetimeFigureOut">
              <a:rPr lang="ru-RU" smtClean="0"/>
              <a:t>03.09.2025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A7158-6A86-4AFF-9CDD-9D5880D3D664}" type="datetimeFigureOut">
              <a:rPr lang="ru-RU" smtClean="0"/>
              <a:t>03.09.2025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B4A7158-6A86-4AFF-9CDD-9D5880D3D664}" type="datetimeFigureOut">
              <a:rPr lang="ru-RU" smtClean="0"/>
              <a:t>03.09.2025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ECE95EF-DD2D-4EBE-9E96-AF3CB2FD87B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B4A7158-6A86-4AFF-9CDD-9D5880D3D664}" type="datetimeFigureOut">
              <a:rPr lang="ru-RU" smtClean="0"/>
              <a:t>03.09.2025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1ECE95EF-DD2D-4EBE-9E96-AF3CB2FD87BB}" type="slidenum">
              <a:rPr lang="ru-RU" smtClean="0"/>
              <a:t>‹#›</a:t>
            </a:fld>
            <a:endParaRPr lang="ru-RU"/>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ru-RU" smtClean="0"/>
              <a:t>Образец заголовка</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B4A7158-6A86-4AFF-9CDD-9D5880D3D664}" type="datetimeFigureOut">
              <a:rPr lang="ru-RU" smtClean="0"/>
              <a:t>03.09.2025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B4A7158-6A86-4AFF-9CDD-9D5880D3D664}" type="datetimeFigureOut">
              <a:rPr lang="ru-RU" smtClean="0"/>
              <a:t>03.09.2025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ECE95EF-DD2D-4EBE-9E96-AF3CB2FD87BB}"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FB9115E1-5AB0-4D78-A5D2-9017E0491D33}" type="slidenum">
              <a:rPr lang="ru-RU"/>
              <a:pPr>
                <a:defRPr/>
              </a:pPr>
              <a:t>‹#›</a:t>
            </a:fld>
            <a:endParaRPr lang="ru-RU"/>
          </a:p>
        </p:txBody>
      </p:sp>
    </p:spTree>
    <p:extLst>
      <p:ext uri="{BB962C8B-B14F-4D97-AF65-F5344CB8AC3E}">
        <p14:creationId xmlns:p14="http://schemas.microsoft.com/office/powerpoint/2010/main" val="1937867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5195F662-60A1-4DE4-957E-C8CABDAF15E7}" type="slidenum">
              <a:rPr lang="ru-RU"/>
              <a:pPr>
                <a:defRPr/>
              </a:pPr>
              <a:t>‹#›</a:t>
            </a:fld>
            <a:endParaRPr lang="ru-RU"/>
          </a:p>
        </p:txBody>
      </p:sp>
    </p:spTree>
    <p:extLst>
      <p:ext uri="{BB962C8B-B14F-4D97-AF65-F5344CB8AC3E}">
        <p14:creationId xmlns:p14="http://schemas.microsoft.com/office/powerpoint/2010/main" val="2605243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EED1EFE-A792-4BE2-80B5-9EAFF3ADCA00}" type="slidenum">
              <a:rPr lang="ru-RU"/>
              <a:pPr>
                <a:defRPr/>
              </a:pPr>
              <a:t>‹#›</a:t>
            </a:fld>
            <a:endParaRPr lang="ru-RU"/>
          </a:p>
        </p:txBody>
      </p:sp>
    </p:spTree>
    <p:extLst>
      <p:ext uri="{BB962C8B-B14F-4D97-AF65-F5344CB8AC3E}">
        <p14:creationId xmlns:p14="http://schemas.microsoft.com/office/powerpoint/2010/main" val="2748660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94E0DB5-5583-43B0-9FD3-0A428B02005A}" type="slidenum">
              <a:rPr lang="ru-RU"/>
              <a:pPr>
                <a:defRPr/>
              </a:pPr>
              <a:t>‹#›</a:t>
            </a:fld>
            <a:endParaRPr lang="ru-RU"/>
          </a:p>
        </p:txBody>
      </p:sp>
    </p:spTree>
    <p:extLst>
      <p:ext uri="{BB962C8B-B14F-4D97-AF65-F5344CB8AC3E}">
        <p14:creationId xmlns:p14="http://schemas.microsoft.com/office/powerpoint/2010/main" val="190298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7AFD27D6-9A8C-4FD0-A618-E10F7975B258}" type="slidenum">
              <a:rPr lang="ru-RU"/>
              <a:pPr>
                <a:defRPr/>
              </a:pPr>
              <a:t>‹#›</a:t>
            </a:fld>
            <a:endParaRPr lang="ru-RU"/>
          </a:p>
        </p:txBody>
      </p:sp>
    </p:spTree>
    <p:extLst>
      <p:ext uri="{BB962C8B-B14F-4D97-AF65-F5344CB8AC3E}">
        <p14:creationId xmlns:p14="http://schemas.microsoft.com/office/powerpoint/2010/main" val="1578802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EB4A7158-6A86-4AFF-9CDD-9D5880D3D664}" type="datetimeFigureOut">
              <a:rPr lang="ru-RU" smtClean="0"/>
              <a:t>03.09.2025</a:t>
            </a:fld>
            <a:endParaRPr lang="ru-RU"/>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1ECE95EF-DD2D-4EBE-9E96-AF3CB2FD87BB}" type="slidenum">
              <a:rPr lang="ru-RU" smtClean="0"/>
              <a:t>‹#›</a:t>
            </a:fld>
            <a:endParaRPr lang="ru-RU"/>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wmf"/><Relationship Id="rId5" Type="http://schemas.openxmlformats.org/officeDocument/2006/relationships/oleObject" Target="../embeddings/oleObject4.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9.bin"/><Relationship Id="rId4" Type="http://schemas.openxmlformats.org/officeDocument/2006/relationships/image" Target="../media/image11.wmf"/><Relationship Id="rId9" Type="http://schemas.openxmlformats.org/officeDocument/2006/relationships/image" Target="../media/image5.jpeg"/></Relationships>
</file>

<file path=ppt/slides/_rels/slide15.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5.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7.wmf"/><Relationship Id="rId4" Type="http://schemas.openxmlformats.org/officeDocument/2006/relationships/image" Target="../media/image14.wmf"/><Relationship Id="rId9"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24.jpeg"/><Relationship Id="rId7" Type="http://schemas.openxmlformats.org/officeDocument/2006/relationships/image" Target="../media/image21.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7.bin"/><Relationship Id="rId11" Type="http://schemas.openxmlformats.org/officeDocument/2006/relationships/image" Target="../media/image23.wmf"/><Relationship Id="rId5" Type="http://schemas.openxmlformats.org/officeDocument/2006/relationships/image" Target="../media/image20.w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22.wmf"/></Relationships>
</file>

<file path=ppt/slides/_rels/slide18.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6.wmf"/><Relationship Id="rId11" Type="http://schemas.openxmlformats.org/officeDocument/2006/relationships/image" Target="../media/image28.wmf"/><Relationship Id="rId5" Type="http://schemas.openxmlformats.org/officeDocument/2006/relationships/oleObject" Target="../embeddings/oleObject21.bin"/><Relationship Id="rId10" Type="http://schemas.openxmlformats.org/officeDocument/2006/relationships/oleObject" Target="../embeddings/oleObject23.bin"/><Relationship Id="rId4" Type="http://schemas.openxmlformats.org/officeDocument/2006/relationships/image" Target="../media/image25.wmf"/><Relationship Id="rId9"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30.wmf"/><Relationship Id="rId4" Type="http://schemas.openxmlformats.org/officeDocument/2006/relationships/oleObject" Target="../embeddings/oleObject24.bin"/></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1.wmf"/><Relationship Id="rId4"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6.bin"/><Relationship Id="rId7"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4.wmf"/><Relationship Id="rId5" Type="http://schemas.openxmlformats.org/officeDocument/2006/relationships/oleObject" Target="../embeddings/oleObject27.bin"/><Relationship Id="rId4" Type="http://schemas.openxmlformats.org/officeDocument/2006/relationships/image" Target="../media/image33.wmf"/></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9.bin"/><Relationship Id="rId5" Type="http://schemas.openxmlformats.org/officeDocument/2006/relationships/image" Target="../media/image35.wmf"/><Relationship Id="rId4" Type="http://schemas.openxmlformats.org/officeDocument/2006/relationships/oleObject" Target="../embeddings/oleObject28.bin"/></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40.wmf"/><Relationship Id="rId5" Type="http://schemas.openxmlformats.org/officeDocument/2006/relationships/oleObject" Target="../embeddings/oleObject31.bin"/><Relationship Id="rId4" Type="http://schemas.openxmlformats.org/officeDocument/2006/relationships/image" Target="../media/image39.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image" Target="../media/image44.png"/><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43.wmf"/><Relationship Id="rId5" Type="http://schemas.openxmlformats.org/officeDocument/2006/relationships/oleObject" Target="../embeddings/oleObject34.bin"/><Relationship Id="rId4" Type="http://schemas.openxmlformats.org/officeDocument/2006/relationships/image" Target="../media/image42.wmf"/></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46.wmf"/><Relationship Id="rId5" Type="http://schemas.openxmlformats.org/officeDocument/2006/relationships/oleObject" Target="../embeddings/oleObject36.bin"/><Relationship Id="rId4" Type="http://schemas.openxmlformats.org/officeDocument/2006/relationships/image" Target="../media/image45.wmf"/></Relationships>
</file>

<file path=ppt/slides/_rels/slide29.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49.wmf"/><Relationship Id="rId5" Type="http://schemas.openxmlformats.org/officeDocument/2006/relationships/oleObject" Target="../embeddings/oleObject39.bin"/><Relationship Id="rId10" Type="http://schemas.openxmlformats.org/officeDocument/2006/relationships/image" Target="../media/image51.wmf"/><Relationship Id="rId4" Type="http://schemas.openxmlformats.org/officeDocument/2006/relationships/image" Target="../media/image48.wmf"/><Relationship Id="rId9" Type="http://schemas.openxmlformats.org/officeDocument/2006/relationships/oleObject" Target="../embeddings/oleObject41.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52.wmf"/></Relationships>
</file>

<file path=ppt/slides/_rels/slide31.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image" Target="../media/image57.wmf"/><Relationship Id="rId3" Type="http://schemas.openxmlformats.org/officeDocument/2006/relationships/oleObject" Target="../embeddings/oleObject43.bin"/><Relationship Id="rId7" Type="http://schemas.openxmlformats.org/officeDocument/2006/relationships/oleObject" Target="../embeddings/oleObject45.bin"/><Relationship Id="rId12"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54.wmf"/><Relationship Id="rId11" Type="http://schemas.openxmlformats.org/officeDocument/2006/relationships/image" Target="../media/image58.png"/><Relationship Id="rId5" Type="http://schemas.openxmlformats.org/officeDocument/2006/relationships/oleObject" Target="../embeddings/oleObject44.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46.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image" Target="../media/image58.png"/><Relationship Id="rId7" Type="http://schemas.openxmlformats.org/officeDocument/2006/relationships/image" Target="../media/image60.wm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49.bin"/><Relationship Id="rId11" Type="http://schemas.openxmlformats.org/officeDocument/2006/relationships/image" Target="../media/image54.wmf"/><Relationship Id="rId5" Type="http://schemas.openxmlformats.org/officeDocument/2006/relationships/image" Target="../media/image59.wmf"/><Relationship Id="rId10" Type="http://schemas.openxmlformats.org/officeDocument/2006/relationships/oleObject" Target="../embeddings/oleObject51.bin"/><Relationship Id="rId4" Type="http://schemas.openxmlformats.org/officeDocument/2006/relationships/oleObject" Target="../embeddings/oleObject48.bin"/><Relationship Id="rId9" Type="http://schemas.openxmlformats.org/officeDocument/2006/relationships/image" Target="../media/image61.wmf"/></Relationships>
</file>

<file path=ppt/slides/_rels/slide33.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12.xml"/><Relationship Id="rId1" Type="http://schemas.openxmlformats.org/officeDocument/2006/relationships/vmlDrawing" Target="../drawings/vmlDrawing20.vml"/><Relationship Id="rId5" Type="http://schemas.openxmlformats.org/officeDocument/2006/relationships/image" Target="../media/image63.wmf"/><Relationship Id="rId4" Type="http://schemas.openxmlformats.org/officeDocument/2006/relationships/oleObject" Target="../embeddings/oleObject52.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69.wmf"/><Relationship Id="rId18" Type="http://schemas.openxmlformats.org/officeDocument/2006/relationships/oleObject" Target="../embeddings/oleObject60.bin"/><Relationship Id="rId3" Type="http://schemas.openxmlformats.org/officeDocument/2006/relationships/oleObject" Target="../embeddings/oleObject53.bin"/><Relationship Id="rId21" Type="http://schemas.openxmlformats.org/officeDocument/2006/relationships/image" Target="../media/image73.wmf"/><Relationship Id="rId7" Type="http://schemas.openxmlformats.org/officeDocument/2006/relationships/image" Target="../media/image76.wmf"/><Relationship Id="rId12" Type="http://schemas.openxmlformats.org/officeDocument/2006/relationships/oleObject" Target="../embeddings/oleObject57.bin"/><Relationship Id="rId17" Type="http://schemas.openxmlformats.org/officeDocument/2006/relationships/image" Target="../media/image71.wmf"/><Relationship Id="rId25" Type="http://schemas.openxmlformats.org/officeDocument/2006/relationships/image" Target="../media/image75.wmf"/><Relationship Id="rId2" Type="http://schemas.openxmlformats.org/officeDocument/2006/relationships/slideLayout" Target="../slideLayouts/slideLayout7.xml"/><Relationship Id="rId16" Type="http://schemas.openxmlformats.org/officeDocument/2006/relationships/oleObject" Target="../embeddings/oleObject59.bin"/><Relationship Id="rId20" Type="http://schemas.openxmlformats.org/officeDocument/2006/relationships/oleObject" Target="../embeddings/oleObject61.bin"/><Relationship Id="rId1" Type="http://schemas.openxmlformats.org/officeDocument/2006/relationships/vmlDrawing" Target="../drawings/vmlDrawing21.vml"/><Relationship Id="rId6" Type="http://schemas.openxmlformats.org/officeDocument/2006/relationships/image" Target="../media/image66.wmf"/><Relationship Id="rId11" Type="http://schemas.openxmlformats.org/officeDocument/2006/relationships/image" Target="../media/image68.wmf"/><Relationship Id="rId24" Type="http://schemas.openxmlformats.org/officeDocument/2006/relationships/oleObject" Target="../embeddings/oleObject63.bin"/><Relationship Id="rId5" Type="http://schemas.openxmlformats.org/officeDocument/2006/relationships/oleObject" Target="../embeddings/oleObject54.bin"/><Relationship Id="rId15" Type="http://schemas.openxmlformats.org/officeDocument/2006/relationships/image" Target="../media/image70.wmf"/><Relationship Id="rId23" Type="http://schemas.openxmlformats.org/officeDocument/2006/relationships/image" Target="../media/image74.wmf"/><Relationship Id="rId10" Type="http://schemas.openxmlformats.org/officeDocument/2006/relationships/oleObject" Target="../embeddings/oleObject56.bin"/><Relationship Id="rId19" Type="http://schemas.openxmlformats.org/officeDocument/2006/relationships/image" Target="../media/image72.wmf"/><Relationship Id="rId4" Type="http://schemas.openxmlformats.org/officeDocument/2006/relationships/image" Target="../media/image65.wmf"/><Relationship Id="rId9" Type="http://schemas.openxmlformats.org/officeDocument/2006/relationships/image" Target="../media/image67.wmf"/><Relationship Id="rId14" Type="http://schemas.openxmlformats.org/officeDocument/2006/relationships/oleObject" Target="../embeddings/oleObject58.bin"/><Relationship Id="rId22" Type="http://schemas.openxmlformats.org/officeDocument/2006/relationships/oleObject" Target="../embeddings/oleObject62.bin"/></Relationships>
</file>

<file path=ppt/slides/_rels/slide36.x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oleObject" Target="../embeddings/oleObject64.bin"/><Relationship Id="rId7"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78.wmf"/><Relationship Id="rId5" Type="http://schemas.openxmlformats.org/officeDocument/2006/relationships/oleObject" Target="../embeddings/oleObject65.bin"/><Relationship Id="rId4" Type="http://schemas.openxmlformats.org/officeDocument/2006/relationships/image" Target="../media/image77.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80.png"/><Relationship Id="rId4" Type="http://schemas.openxmlformats.org/officeDocument/2006/relationships/image" Target="../media/image79.wmf"/></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oleObject" Target="../embeddings/oleObject68.bin"/><Relationship Id="rId7"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82.wmf"/><Relationship Id="rId5" Type="http://schemas.openxmlformats.org/officeDocument/2006/relationships/oleObject" Target="../embeddings/oleObject69.bin"/><Relationship Id="rId10" Type="http://schemas.openxmlformats.org/officeDocument/2006/relationships/image" Target="../media/image84.jpeg"/><Relationship Id="rId4" Type="http://schemas.openxmlformats.org/officeDocument/2006/relationships/image" Target="../media/image81.wmf"/><Relationship Id="rId9" Type="http://schemas.openxmlformats.org/officeDocument/2006/relationships/image" Target="../media/image83.wmf"/></Relationships>
</file>

<file path=ppt/slides/_rels/slide40.xml.rels><?xml version="1.0" encoding="UTF-8" standalone="yes"?>
<Relationships xmlns="http://schemas.openxmlformats.org/package/2006/relationships"><Relationship Id="rId8" Type="http://schemas.openxmlformats.org/officeDocument/2006/relationships/image" Target="../media/image87.wmf"/><Relationship Id="rId13" Type="http://schemas.openxmlformats.org/officeDocument/2006/relationships/oleObject" Target="../embeddings/oleObject77.bin"/><Relationship Id="rId18" Type="http://schemas.openxmlformats.org/officeDocument/2006/relationships/image" Target="../media/image92.wmf"/><Relationship Id="rId3" Type="http://schemas.openxmlformats.org/officeDocument/2006/relationships/oleObject" Target="../embeddings/oleObject72.bin"/><Relationship Id="rId7" Type="http://schemas.openxmlformats.org/officeDocument/2006/relationships/oleObject" Target="../embeddings/oleObject74.bin"/><Relationship Id="rId12" Type="http://schemas.openxmlformats.org/officeDocument/2006/relationships/image" Target="../media/image89.wmf"/><Relationship Id="rId17" Type="http://schemas.openxmlformats.org/officeDocument/2006/relationships/oleObject" Target="../embeddings/oleObject79.bin"/><Relationship Id="rId2" Type="http://schemas.openxmlformats.org/officeDocument/2006/relationships/slideLayout" Target="../slideLayouts/slideLayout7.xml"/><Relationship Id="rId16" Type="http://schemas.openxmlformats.org/officeDocument/2006/relationships/image" Target="../media/image91.wmf"/><Relationship Id="rId1" Type="http://schemas.openxmlformats.org/officeDocument/2006/relationships/vmlDrawing" Target="../drawings/vmlDrawing25.vml"/><Relationship Id="rId6" Type="http://schemas.openxmlformats.org/officeDocument/2006/relationships/image" Target="../media/image86.wmf"/><Relationship Id="rId11" Type="http://schemas.openxmlformats.org/officeDocument/2006/relationships/oleObject" Target="../embeddings/oleObject76.bin"/><Relationship Id="rId5" Type="http://schemas.openxmlformats.org/officeDocument/2006/relationships/oleObject" Target="../embeddings/oleObject73.bin"/><Relationship Id="rId15" Type="http://schemas.openxmlformats.org/officeDocument/2006/relationships/oleObject" Target="../embeddings/oleObject78.bin"/><Relationship Id="rId10" Type="http://schemas.openxmlformats.org/officeDocument/2006/relationships/image" Target="../media/image88.wmf"/><Relationship Id="rId4" Type="http://schemas.openxmlformats.org/officeDocument/2006/relationships/image" Target="../media/image85.wmf"/><Relationship Id="rId9" Type="http://schemas.openxmlformats.org/officeDocument/2006/relationships/oleObject" Target="../embeddings/oleObject75.bin"/><Relationship Id="rId14" Type="http://schemas.openxmlformats.org/officeDocument/2006/relationships/image" Target="../media/image90.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91.wmf"/><Relationship Id="rId5" Type="http://schemas.openxmlformats.org/officeDocument/2006/relationships/oleObject" Target="../embeddings/oleObject81.bin"/><Relationship Id="rId4" Type="http://schemas.openxmlformats.org/officeDocument/2006/relationships/image" Target="../media/image93.wmf"/></Relationships>
</file>

<file path=ppt/slides/_rels/slide42.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64.png"/><Relationship Id="rId7" Type="http://schemas.openxmlformats.org/officeDocument/2006/relationships/image" Target="../media/image95.wmf"/><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83.bin"/><Relationship Id="rId5" Type="http://schemas.openxmlformats.org/officeDocument/2006/relationships/image" Target="../media/image94.wmf"/><Relationship Id="rId4" Type="http://schemas.openxmlformats.org/officeDocument/2006/relationships/oleObject" Target="../embeddings/oleObject82.bin"/></Relationships>
</file>

<file path=ppt/slides/_rels/slide43.xml.rels><?xml version="1.0" encoding="UTF-8" standalone="yes"?>
<Relationships xmlns="http://schemas.openxmlformats.org/package/2006/relationships"><Relationship Id="rId8" Type="http://schemas.openxmlformats.org/officeDocument/2006/relationships/image" Target="../media/image99.wmf"/><Relationship Id="rId13" Type="http://schemas.openxmlformats.org/officeDocument/2006/relationships/oleObject" Target="../embeddings/oleObject89.bin"/><Relationship Id="rId3" Type="http://schemas.openxmlformats.org/officeDocument/2006/relationships/oleObject" Target="../embeddings/oleObject84.bin"/><Relationship Id="rId7" Type="http://schemas.openxmlformats.org/officeDocument/2006/relationships/oleObject" Target="../embeddings/oleObject86.bin"/><Relationship Id="rId12" Type="http://schemas.openxmlformats.org/officeDocument/2006/relationships/image" Target="../media/image101.wmf"/><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98.wmf"/><Relationship Id="rId11" Type="http://schemas.openxmlformats.org/officeDocument/2006/relationships/oleObject" Target="../embeddings/oleObject88.bin"/><Relationship Id="rId5" Type="http://schemas.openxmlformats.org/officeDocument/2006/relationships/oleObject" Target="../embeddings/oleObject85.bin"/><Relationship Id="rId10" Type="http://schemas.openxmlformats.org/officeDocument/2006/relationships/image" Target="../media/image100.wmf"/><Relationship Id="rId4" Type="http://schemas.openxmlformats.org/officeDocument/2006/relationships/image" Target="../media/image97.wmf"/><Relationship Id="rId9" Type="http://schemas.openxmlformats.org/officeDocument/2006/relationships/oleObject" Target="../embeddings/oleObject87.bin"/><Relationship Id="rId14" Type="http://schemas.openxmlformats.org/officeDocument/2006/relationships/image" Target="../media/image102.wmf"/></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90.bin"/><Relationship Id="rId7" Type="http://schemas.openxmlformats.org/officeDocument/2006/relationships/oleObject" Target="../embeddings/oleObject92.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104.wmf"/><Relationship Id="rId5" Type="http://schemas.openxmlformats.org/officeDocument/2006/relationships/oleObject" Target="../embeddings/oleObject91.bin"/><Relationship Id="rId4" Type="http://schemas.openxmlformats.org/officeDocument/2006/relationships/image" Target="../media/image103.wmf"/></Relationships>
</file>

<file path=ppt/slides/_rels/slide46.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oleObject" Target="../embeddings/oleObject93.bin"/><Relationship Id="rId7"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107.wmf"/><Relationship Id="rId5" Type="http://schemas.openxmlformats.org/officeDocument/2006/relationships/oleObject" Target="../embeddings/oleObject94.bin"/><Relationship Id="rId10" Type="http://schemas.openxmlformats.org/officeDocument/2006/relationships/image" Target="../media/image109.wmf"/><Relationship Id="rId4" Type="http://schemas.openxmlformats.org/officeDocument/2006/relationships/image" Target="../media/image106.wmf"/><Relationship Id="rId9" Type="http://schemas.openxmlformats.org/officeDocument/2006/relationships/oleObject" Target="../embeddings/oleObject96.bin"/></Relationships>
</file>

<file path=ppt/slides/_rels/slide47.xml.rels><?xml version="1.0" encoding="UTF-8" standalone="yes"?>
<Relationships xmlns="http://schemas.openxmlformats.org/package/2006/relationships"><Relationship Id="rId13" Type="http://schemas.openxmlformats.org/officeDocument/2006/relationships/oleObject" Target="../embeddings/oleObject103.bin"/><Relationship Id="rId18" Type="http://schemas.openxmlformats.org/officeDocument/2006/relationships/oleObject" Target="../embeddings/oleObject106.bin"/><Relationship Id="rId26" Type="http://schemas.openxmlformats.org/officeDocument/2006/relationships/oleObject" Target="../embeddings/oleObject111.bin"/><Relationship Id="rId3" Type="http://schemas.openxmlformats.org/officeDocument/2006/relationships/oleObject" Target="../embeddings/oleObject97.bin"/><Relationship Id="rId21" Type="http://schemas.openxmlformats.org/officeDocument/2006/relationships/oleObject" Target="../embeddings/oleObject108.bin"/><Relationship Id="rId34" Type="http://schemas.openxmlformats.org/officeDocument/2006/relationships/image" Target="../media/image121.wmf"/><Relationship Id="rId7" Type="http://schemas.openxmlformats.org/officeDocument/2006/relationships/oleObject" Target="../embeddings/oleObject99.bin"/><Relationship Id="rId12" Type="http://schemas.openxmlformats.org/officeDocument/2006/relationships/oleObject" Target="../embeddings/oleObject102.bin"/><Relationship Id="rId17" Type="http://schemas.openxmlformats.org/officeDocument/2006/relationships/oleObject" Target="../embeddings/oleObject105.bin"/><Relationship Id="rId25" Type="http://schemas.openxmlformats.org/officeDocument/2006/relationships/image" Target="../media/image118.wmf"/><Relationship Id="rId33" Type="http://schemas.openxmlformats.org/officeDocument/2006/relationships/oleObject" Target="../embeddings/oleObject116.bin"/><Relationship Id="rId2" Type="http://schemas.openxmlformats.org/officeDocument/2006/relationships/slideLayout" Target="../slideLayouts/slideLayout16.xml"/><Relationship Id="rId16" Type="http://schemas.openxmlformats.org/officeDocument/2006/relationships/image" Target="../media/image115.wmf"/><Relationship Id="rId20" Type="http://schemas.openxmlformats.org/officeDocument/2006/relationships/image" Target="../media/image116.wmf"/><Relationship Id="rId29" Type="http://schemas.openxmlformats.org/officeDocument/2006/relationships/oleObject" Target="../embeddings/oleObject114.bin"/><Relationship Id="rId1" Type="http://schemas.openxmlformats.org/officeDocument/2006/relationships/vmlDrawing" Target="../drawings/vmlDrawing31.vml"/><Relationship Id="rId6" Type="http://schemas.openxmlformats.org/officeDocument/2006/relationships/image" Target="../media/image111.wmf"/><Relationship Id="rId11" Type="http://schemas.openxmlformats.org/officeDocument/2006/relationships/oleObject" Target="../embeddings/oleObject101.bin"/><Relationship Id="rId24" Type="http://schemas.openxmlformats.org/officeDocument/2006/relationships/oleObject" Target="../embeddings/oleObject110.bin"/><Relationship Id="rId32" Type="http://schemas.openxmlformats.org/officeDocument/2006/relationships/image" Target="../media/image120.wmf"/><Relationship Id="rId5" Type="http://schemas.openxmlformats.org/officeDocument/2006/relationships/oleObject" Target="../embeddings/oleObject98.bin"/><Relationship Id="rId15" Type="http://schemas.openxmlformats.org/officeDocument/2006/relationships/oleObject" Target="../embeddings/oleObject104.bin"/><Relationship Id="rId23" Type="http://schemas.openxmlformats.org/officeDocument/2006/relationships/image" Target="../media/image117.wmf"/><Relationship Id="rId28" Type="http://schemas.openxmlformats.org/officeDocument/2006/relationships/oleObject" Target="../embeddings/oleObject113.bin"/><Relationship Id="rId10" Type="http://schemas.openxmlformats.org/officeDocument/2006/relationships/image" Target="../media/image113.wmf"/><Relationship Id="rId19" Type="http://schemas.openxmlformats.org/officeDocument/2006/relationships/oleObject" Target="../embeddings/oleObject107.bin"/><Relationship Id="rId31" Type="http://schemas.openxmlformats.org/officeDocument/2006/relationships/oleObject" Target="../embeddings/oleObject115.bin"/><Relationship Id="rId4" Type="http://schemas.openxmlformats.org/officeDocument/2006/relationships/image" Target="../media/image110.wmf"/><Relationship Id="rId9" Type="http://schemas.openxmlformats.org/officeDocument/2006/relationships/oleObject" Target="../embeddings/oleObject100.bin"/><Relationship Id="rId14" Type="http://schemas.openxmlformats.org/officeDocument/2006/relationships/image" Target="../media/image114.wmf"/><Relationship Id="rId22" Type="http://schemas.openxmlformats.org/officeDocument/2006/relationships/oleObject" Target="../embeddings/oleObject109.bin"/><Relationship Id="rId27" Type="http://schemas.openxmlformats.org/officeDocument/2006/relationships/oleObject" Target="../embeddings/oleObject112.bin"/><Relationship Id="rId30" Type="http://schemas.openxmlformats.org/officeDocument/2006/relationships/image" Target="../media/image119.wmf"/><Relationship Id="rId8" Type="http://schemas.openxmlformats.org/officeDocument/2006/relationships/image" Target="../media/image112.wmf"/></Relationships>
</file>

<file path=ppt/slides/_rels/slide48.xml.rels><?xml version="1.0" encoding="UTF-8" standalone="yes"?>
<Relationships xmlns="http://schemas.openxmlformats.org/package/2006/relationships"><Relationship Id="rId8" Type="http://schemas.openxmlformats.org/officeDocument/2006/relationships/image" Target="../media/image113.wmf"/><Relationship Id="rId13" Type="http://schemas.openxmlformats.org/officeDocument/2006/relationships/oleObject" Target="../embeddings/oleObject123.bin"/><Relationship Id="rId18" Type="http://schemas.openxmlformats.org/officeDocument/2006/relationships/image" Target="../media/image125.wmf"/><Relationship Id="rId26" Type="http://schemas.openxmlformats.org/officeDocument/2006/relationships/oleObject" Target="../embeddings/oleObject131.bin"/><Relationship Id="rId3" Type="http://schemas.openxmlformats.org/officeDocument/2006/relationships/oleObject" Target="../embeddings/oleObject117.bin"/><Relationship Id="rId21" Type="http://schemas.openxmlformats.org/officeDocument/2006/relationships/oleObject" Target="../embeddings/oleObject128.bin"/><Relationship Id="rId7" Type="http://schemas.openxmlformats.org/officeDocument/2006/relationships/oleObject" Target="../embeddings/oleObject119.bin"/><Relationship Id="rId12" Type="http://schemas.openxmlformats.org/officeDocument/2006/relationships/image" Target="../media/image115.wmf"/><Relationship Id="rId17" Type="http://schemas.openxmlformats.org/officeDocument/2006/relationships/oleObject" Target="../embeddings/oleObject126.bin"/><Relationship Id="rId25" Type="http://schemas.openxmlformats.org/officeDocument/2006/relationships/image" Target="../media/image128.wmf"/><Relationship Id="rId2" Type="http://schemas.openxmlformats.org/officeDocument/2006/relationships/slideLayout" Target="../slideLayouts/slideLayout16.xml"/><Relationship Id="rId16" Type="http://schemas.openxmlformats.org/officeDocument/2006/relationships/image" Target="../media/image124.wmf"/><Relationship Id="rId20" Type="http://schemas.openxmlformats.org/officeDocument/2006/relationships/image" Target="../media/image126.wmf"/><Relationship Id="rId29" Type="http://schemas.openxmlformats.org/officeDocument/2006/relationships/image" Target="../media/image130.wmf"/><Relationship Id="rId1" Type="http://schemas.openxmlformats.org/officeDocument/2006/relationships/vmlDrawing" Target="../drawings/vmlDrawing32.vml"/><Relationship Id="rId6" Type="http://schemas.openxmlformats.org/officeDocument/2006/relationships/image" Target="../media/image123.wmf"/><Relationship Id="rId11" Type="http://schemas.openxmlformats.org/officeDocument/2006/relationships/oleObject" Target="../embeddings/oleObject122.bin"/><Relationship Id="rId24" Type="http://schemas.openxmlformats.org/officeDocument/2006/relationships/oleObject" Target="../embeddings/oleObject130.bin"/><Relationship Id="rId5" Type="http://schemas.openxmlformats.org/officeDocument/2006/relationships/oleObject" Target="../embeddings/oleObject118.bin"/><Relationship Id="rId15" Type="http://schemas.openxmlformats.org/officeDocument/2006/relationships/oleObject" Target="../embeddings/oleObject125.bin"/><Relationship Id="rId23" Type="http://schemas.openxmlformats.org/officeDocument/2006/relationships/image" Target="../media/image127.wmf"/><Relationship Id="rId28" Type="http://schemas.openxmlformats.org/officeDocument/2006/relationships/oleObject" Target="../embeddings/oleObject132.bin"/><Relationship Id="rId10" Type="http://schemas.openxmlformats.org/officeDocument/2006/relationships/oleObject" Target="../embeddings/oleObject121.bin"/><Relationship Id="rId19" Type="http://schemas.openxmlformats.org/officeDocument/2006/relationships/oleObject" Target="../embeddings/oleObject127.bin"/><Relationship Id="rId31" Type="http://schemas.openxmlformats.org/officeDocument/2006/relationships/image" Target="../media/image131.wmf"/><Relationship Id="rId4" Type="http://schemas.openxmlformats.org/officeDocument/2006/relationships/image" Target="../media/image122.wmf"/><Relationship Id="rId9" Type="http://schemas.openxmlformats.org/officeDocument/2006/relationships/oleObject" Target="../embeddings/oleObject120.bin"/><Relationship Id="rId14" Type="http://schemas.openxmlformats.org/officeDocument/2006/relationships/oleObject" Target="../embeddings/oleObject124.bin"/><Relationship Id="rId22" Type="http://schemas.openxmlformats.org/officeDocument/2006/relationships/oleObject" Target="../embeddings/oleObject129.bin"/><Relationship Id="rId27" Type="http://schemas.openxmlformats.org/officeDocument/2006/relationships/image" Target="../media/image129.wmf"/><Relationship Id="rId30" Type="http://schemas.openxmlformats.org/officeDocument/2006/relationships/oleObject" Target="../embeddings/oleObject133.bin"/></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34.bin"/><Relationship Id="rId2" Type="http://schemas.openxmlformats.org/officeDocument/2006/relationships/slideLayout" Target="../slideLayouts/slideLayout7.xml"/><Relationship Id="rId1" Type="http://schemas.openxmlformats.org/officeDocument/2006/relationships/vmlDrawing" Target="../drawings/vmlDrawing33.vml"/><Relationship Id="rId5" Type="http://schemas.openxmlformats.org/officeDocument/2006/relationships/image" Target="../media/image134.jpeg"/><Relationship Id="rId4" Type="http://schemas.openxmlformats.org/officeDocument/2006/relationships/image" Target="../media/image133.wmf"/></Relationships>
</file>

<file path=ppt/slides/_rels/slide5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image" Target="../media/image138.wmf"/><Relationship Id="rId3" Type="http://schemas.openxmlformats.org/officeDocument/2006/relationships/oleObject" Target="../embeddings/oleObject135.bin"/><Relationship Id="rId7" Type="http://schemas.openxmlformats.org/officeDocument/2006/relationships/oleObject" Target="../embeddings/oleObject137.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37.wmf"/><Relationship Id="rId11" Type="http://schemas.openxmlformats.org/officeDocument/2006/relationships/image" Target="../media/image135.png"/><Relationship Id="rId5" Type="http://schemas.openxmlformats.org/officeDocument/2006/relationships/oleObject" Target="../embeddings/oleObject136.bin"/><Relationship Id="rId10" Type="http://schemas.openxmlformats.org/officeDocument/2006/relationships/image" Target="../media/image139.wmf"/><Relationship Id="rId4" Type="http://schemas.openxmlformats.org/officeDocument/2006/relationships/image" Target="../media/image136.wmf"/><Relationship Id="rId9" Type="http://schemas.openxmlformats.org/officeDocument/2006/relationships/oleObject" Target="../embeddings/oleObject138.bin"/></Relationships>
</file>

<file path=ppt/slides/_rels/slide55.xml.rels><?xml version="1.0" encoding="UTF-8" standalone="yes"?>
<Relationships xmlns="http://schemas.openxmlformats.org/package/2006/relationships"><Relationship Id="rId8" Type="http://schemas.openxmlformats.org/officeDocument/2006/relationships/image" Target="../media/image142.wmf"/><Relationship Id="rId13" Type="http://schemas.openxmlformats.org/officeDocument/2006/relationships/oleObject" Target="../embeddings/oleObject144.bin"/><Relationship Id="rId3" Type="http://schemas.openxmlformats.org/officeDocument/2006/relationships/oleObject" Target="../embeddings/oleObject139.bin"/><Relationship Id="rId7" Type="http://schemas.openxmlformats.org/officeDocument/2006/relationships/oleObject" Target="../embeddings/oleObject141.bin"/><Relationship Id="rId12" Type="http://schemas.openxmlformats.org/officeDocument/2006/relationships/oleObject" Target="../embeddings/oleObject143.bin"/><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141.wmf"/><Relationship Id="rId11" Type="http://schemas.openxmlformats.org/officeDocument/2006/relationships/image" Target="../media/image135.png"/><Relationship Id="rId5" Type="http://schemas.openxmlformats.org/officeDocument/2006/relationships/oleObject" Target="../embeddings/oleObject140.bin"/><Relationship Id="rId10" Type="http://schemas.openxmlformats.org/officeDocument/2006/relationships/image" Target="../media/image143.wmf"/><Relationship Id="rId4" Type="http://schemas.openxmlformats.org/officeDocument/2006/relationships/image" Target="../media/image140.wmf"/><Relationship Id="rId9" Type="http://schemas.openxmlformats.org/officeDocument/2006/relationships/oleObject" Target="../embeddings/oleObject142.bin"/><Relationship Id="rId14" Type="http://schemas.openxmlformats.org/officeDocument/2006/relationships/image" Target="../media/image144.w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147.bin"/><Relationship Id="rId13" Type="http://schemas.openxmlformats.org/officeDocument/2006/relationships/image" Target="../media/image149.wmf"/><Relationship Id="rId3" Type="http://schemas.openxmlformats.org/officeDocument/2006/relationships/image" Target="../media/image135.png"/><Relationship Id="rId7" Type="http://schemas.openxmlformats.org/officeDocument/2006/relationships/image" Target="../media/image146.wmf"/><Relationship Id="rId12" Type="http://schemas.openxmlformats.org/officeDocument/2006/relationships/oleObject" Target="../embeddings/oleObject149.bin"/><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oleObject" Target="../embeddings/oleObject146.bin"/><Relationship Id="rId11" Type="http://schemas.openxmlformats.org/officeDocument/2006/relationships/image" Target="../media/image148.wmf"/><Relationship Id="rId5" Type="http://schemas.openxmlformats.org/officeDocument/2006/relationships/image" Target="../media/image145.wmf"/><Relationship Id="rId15" Type="http://schemas.openxmlformats.org/officeDocument/2006/relationships/image" Target="../media/image150.wmf"/><Relationship Id="rId10" Type="http://schemas.openxmlformats.org/officeDocument/2006/relationships/oleObject" Target="../embeddings/oleObject148.bin"/><Relationship Id="rId4" Type="http://schemas.openxmlformats.org/officeDocument/2006/relationships/oleObject" Target="../embeddings/oleObject145.bin"/><Relationship Id="rId9" Type="http://schemas.openxmlformats.org/officeDocument/2006/relationships/image" Target="../media/image147.wmf"/><Relationship Id="rId14" Type="http://schemas.openxmlformats.org/officeDocument/2006/relationships/oleObject" Target="../embeddings/oleObject150.bin"/></Relationships>
</file>

<file path=ppt/slides/_rels/slide57.xml.rels><?xml version="1.0" encoding="UTF-8" standalone="yes"?>
<Relationships xmlns="http://schemas.openxmlformats.org/package/2006/relationships"><Relationship Id="rId8" Type="http://schemas.openxmlformats.org/officeDocument/2006/relationships/image" Target="../media/image153.wmf"/><Relationship Id="rId13" Type="http://schemas.openxmlformats.org/officeDocument/2006/relationships/image" Target="../media/image155.wmf"/><Relationship Id="rId3" Type="http://schemas.openxmlformats.org/officeDocument/2006/relationships/oleObject" Target="../embeddings/oleObject151.bin"/><Relationship Id="rId7" Type="http://schemas.openxmlformats.org/officeDocument/2006/relationships/oleObject" Target="../embeddings/oleObject153.bin"/><Relationship Id="rId12" Type="http://schemas.openxmlformats.org/officeDocument/2006/relationships/oleObject" Target="../embeddings/oleObject155.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52.wmf"/><Relationship Id="rId11" Type="http://schemas.openxmlformats.org/officeDocument/2006/relationships/image" Target="../media/image135.png"/><Relationship Id="rId5" Type="http://schemas.openxmlformats.org/officeDocument/2006/relationships/oleObject" Target="../embeddings/oleObject152.bin"/><Relationship Id="rId10" Type="http://schemas.openxmlformats.org/officeDocument/2006/relationships/image" Target="../media/image154.wmf"/><Relationship Id="rId4" Type="http://schemas.openxmlformats.org/officeDocument/2006/relationships/image" Target="../media/image151.wmf"/><Relationship Id="rId9" Type="http://schemas.openxmlformats.org/officeDocument/2006/relationships/oleObject" Target="../embeddings/oleObject154.bin"/></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158.bin"/><Relationship Id="rId13" Type="http://schemas.openxmlformats.org/officeDocument/2006/relationships/image" Target="../media/image160.wmf"/><Relationship Id="rId3" Type="http://schemas.openxmlformats.org/officeDocument/2006/relationships/image" Target="../media/image135.png"/><Relationship Id="rId7" Type="http://schemas.openxmlformats.org/officeDocument/2006/relationships/image" Target="../media/image157.wmf"/><Relationship Id="rId12" Type="http://schemas.openxmlformats.org/officeDocument/2006/relationships/oleObject" Target="../embeddings/oleObject160.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oleObject" Target="../embeddings/oleObject157.bin"/><Relationship Id="rId11" Type="http://schemas.openxmlformats.org/officeDocument/2006/relationships/image" Target="../media/image159.wmf"/><Relationship Id="rId5" Type="http://schemas.openxmlformats.org/officeDocument/2006/relationships/image" Target="../media/image156.wmf"/><Relationship Id="rId15" Type="http://schemas.openxmlformats.org/officeDocument/2006/relationships/image" Target="../media/image155.wmf"/><Relationship Id="rId10" Type="http://schemas.openxmlformats.org/officeDocument/2006/relationships/oleObject" Target="../embeddings/oleObject159.bin"/><Relationship Id="rId4" Type="http://schemas.openxmlformats.org/officeDocument/2006/relationships/oleObject" Target="../embeddings/oleObject156.bin"/><Relationship Id="rId9" Type="http://schemas.openxmlformats.org/officeDocument/2006/relationships/image" Target="../media/image158.wmf"/><Relationship Id="rId14" Type="http://schemas.openxmlformats.org/officeDocument/2006/relationships/oleObject" Target="../embeddings/oleObject161.bin"/></Relationships>
</file>

<file path=ppt/slides/_rels/slide59.xml.rels><?xml version="1.0" encoding="UTF-8" standalone="yes"?>
<Relationships xmlns="http://schemas.openxmlformats.org/package/2006/relationships"><Relationship Id="rId8" Type="http://schemas.openxmlformats.org/officeDocument/2006/relationships/image" Target="../media/image163.wmf"/><Relationship Id="rId3" Type="http://schemas.openxmlformats.org/officeDocument/2006/relationships/oleObject" Target="../embeddings/oleObject162.bin"/><Relationship Id="rId7" Type="http://schemas.openxmlformats.org/officeDocument/2006/relationships/oleObject" Target="../embeddings/oleObject164.bin"/><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image" Target="../media/image162.wmf"/><Relationship Id="rId5" Type="http://schemas.openxmlformats.org/officeDocument/2006/relationships/oleObject" Target="../embeddings/oleObject163.bin"/><Relationship Id="rId10" Type="http://schemas.openxmlformats.org/officeDocument/2006/relationships/image" Target="../media/image164.wmf"/><Relationship Id="rId4" Type="http://schemas.openxmlformats.org/officeDocument/2006/relationships/image" Target="../media/image161.wmf"/><Relationship Id="rId9" Type="http://schemas.openxmlformats.org/officeDocument/2006/relationships/oleObject" Target="../embeddings/oleObject165.bin"/></Relationships>
</file>

<file path=ppt/slides/_rels/slide60.xml.rels><?xml version="1.0" encoding="UTF-8" standalone="yes"?>
<Relationships xmlns="http://schemas.openxmlformats.org/package/2006/relationships"><Relationship Id="rId8" Type="http://schemas.openxmlformats.org/officeDocument/2006/relationships/image" Target="../media/image167.wmf"/><Relationship Id="rId13" Type="http://schemas.openxmlformats.org/officeDocument/2006/relationships/oleObject" Target="../embeddings/oleObject171.bin"/><Relationship Id="rId3" Type="http://schemas.openxmlformats.org/officeDocument/2006/relationships/oleObject" Target="../embeddings/oleObject166.bin"/><Relationship Id="rId7" Type="http://schemas.openxmlformats.org/officeDocument/2006/relationships/oleObject" Target="../embeddings/oleObject168.bin"/><Relationship Id="rId12" Type="http://schemas.openxmlformats.org/officeDocument/2006/relationships/image" Target="../media/image169.wmf"/><Relationship Id="rId17" Type="http://schemas.openxmlformats.org/officeDocument/2006/relationships/image" Target="../media/image172.jpeg"/><Relationship Id="rId2" Type="http://schemas.openxmlformats.org/officeDocument/2006/relationships/slideLayout" Target="../slideLayouts/slideLayout7.xml"/><Relationship Id="rId16" Type="http://schemas.openxmlformats.org/officeDocument/2006/relationships/image" Target="../media/image171.wmf"/><Relationship Id="rId1" Type="http://schemas.openxmlformats.org/officeDocument/2006/relationships/vmlDrawing" Target="../drawings/vmlDrawing40.vml"/><Relationship Id="rId6" Type="http://schemas.openxmlformats.org/officeDocument/2006/relationships/image" Target="../media/image166.wmf"/><Relationship Id="rId11" Type="http://schemas.openxmlformats.org/officeDocument/2006/relationships/oleObject" Target="../embeddings/oleObject170.bin"/><Relationship Id="rId5" Type="http://schemas.openxmlformats.org/officeDocument/2006/relationships/oleObject" Target="../embeddings/oleObject167.bin"/><Relationship Id="rId15" Type="http://schemas.openxmlformats.org/officeDocument/2006/relationships/oleObject" Target="../embeddings/oleObject172.bin"/><Relationship Id="rId10" Type="http://schemas.openxmlformats.org/officeDocument/2006/relationships/image" Target="../media/image168.wmf"/><Relationship Id="rId4" Type="http://schemas.openxmlformats.org/officeDocument/2006/relationships/image" Target="../media/image165.wmf"/><Relationship Id="rId9" Type="http://schemas.openxmlformats.org/officeDocument/2006/relationships/oleObject" Target="../embeddings/oleObject169.bin"/><Relationship Id="rId14" Type="http://schemas.openxmlformats.org/officeDocument/2006/relationships/image" Target="../media/image170.w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75.bin"/><Relationship Id="rId3" Type="http://schemas.openxmlformats.org/officeDocument/2006/relationships/image" Target="../media/image177.jpeg"/><Relationship Id="rId7" Type="http://schemas.openxmlformats.org/officeDocument/2006/relationships/image" Target="../media/image174.wmf"/><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oleObject" Target="../embeddings/oleObject174.bin"/><Relationship Id="rId11" Type="http://schemas.openxmlformats.org/officeDocument/2006/relationships/image" Target="../media/image176.wmf"/><Relationship Id="rId5" Type="http://schemas.openxmlformats.org/officeDocument/2006/relationships/image" Target="../media/image173.wmf"/><Relationship Id="rId10" Type="http://schemas.openxmlformats.org/officeDocument/2006/relationships/oleObject" Target="../embeddings/oleObject176.bin"/><Relationship Id="rId4" Type="http://schemas.openxmlformats.org/officeDocument/2006/relationships/oleObject" Target="../embeddings/oleObject173.bin"/><Relationship Id="rId9" Type="http://schemas.openxmlformats.org/officeDocument/2006/relationships/image" Target="../media/image175.wmf"/></Relationships>
</file>

<file path=ppt/slides/_rels/slide62.xml.rels><?xml version="1.0" encoding="UTF-8" standalone="yes"?>
<Relationships xmlns="http://schemas.openxmlformats.org/package/2006/relationships"><Relationship Id="rId8" Type="http://schemas.openxmlformats.org/officeDocument/2006/relationships/image" Target="../media/image180.wmf"/><Relationship Id="rId13" Type="http://schemas.openxmlformats.org/officeDocument/2006/relationships/oleObject" Target="../embeddings/oleObject182.bin"/><Relationship Id="rId3" Type="http://schemas.openxmlformats.org/officeDocument/2006/relationships/oleObject" Target="../embeddings/oleObject177.bin"/><Relationship Id="rId7" Type="http://schemas.openxmlformats.org/officeDocument/2006/relationships/oleObject" Target="../embeddings/oleObject179.bin"/><Relationship Id="rId12" Type="http://schemas.openxmlformats.org/officeDocument/2006/relationships/image" Target="../media/image182.wmf"/><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179.wmf"/><Relationship Id="rId11" Type="http://schemas.openxmlformats.org/officeDocument/2006/relationships/oleObject" Target="../embeddings/oleObject181.bin"/><Relationship Id="rId5" Type="http://schemas.openxmlformats.org/officeDocument/2006/relationships/oleObject" Target="../embeddings/oleObject178.bin"/><Relationship Id="rId10" Type="http://schemas.openxmlformats.org/officeDocument/2006/relationships/image" Target="../media/image181.wmf"/><Relationship Id="rId4" Type="http://schemas.openxmlformats.org/officeDocument/2006/relationships/image" Target="../media/image178.wmf"/><Relationship Id="rId9" Type="http://schemas.openxmlformats.org/officeDocument/2006/relationships/oleObject" Target="../embeddings/oleObject180.bin"/><Relationship Id="rId14" Type="http://schemas.openxmlformats.org/officeDocument/2006/relationships/image" Target="../media/image183.wmf"/></Relationships>
</file>

<file path=ppt/slides/_rels/slide63.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image" Target="../media/image187.wmf"/><Relationship Id="rId13" Type="http://schemas.openxmlformats.org/officeDocument/2006/relationships/oleObject" Target="../embeddings/oleObject188.bin"/><Relationship Id="rId3" Type="http://schemas.openxmlformats.org/officeDocument/2006/relationships/oleObject" Target="../embeddings/oleObject183.bin"/><Relationship Id="rId7" Type="http://schemas.openxmlformats.org/officeDocument/2006/relationships/oleObject" Target="../embeddings/oleObject185.bin"/><Relationship Id="rId12" Type="http://schemas.openxmlformats.org/officeDocument/2006/relationships/image" Target="../media/image189.wmf"/><Relationship Id="rId2" Type="http://schemas.openxmlformats.org/officeDocument/2006/relationships/slideLayout" Target="../slideLayouts/slideLayout7.xml"/><Relationship Id="rId16" Type="http://schemas.openxmlformats.org/officeDocument/2006/relationships/image" Target="../media/image190.wmf"/><Relationship Id="rId1" Type="http://schemas.openxmlformats.org/officeDocument/2006/relationships/vmlDrawing" Target="../drawings/vmlDrawing43.vml"/><Relationship Id="rId6" Type="http://schemas.openxmlformats.org/officeDocument/2006/relationships/image" Target="../media/image186.wmf"/><Relationship Id="rId11" Type="http://schemas.openxmlformats.org/officeDocument/2006/relationships/oleObject" Target="../embeddings/oleObject187.bin"/><Relationship Id="rId5" Type="http://schemas.openxmlformats.org/officeDocument/2006/relationships/oleObject" Target="../embeddings/oleObject184.bin"/><Relationship Id="rId15" Type="http://schemas.openxmlformats.org/officeDocument/2006/relationships/oleObject" Target="../embeddings/oleObject189.bin"/><Relationship Id="rId10" Type="http://schemas.openxmlformats.org/officeDocument/2006/relationships/image" Target="../media/image188.wmf"/><Relationship Id="rId4" Type="http://schemas.openxmlformats.org/officeDocument/2006/relationships/image" Target="../media/image185.wmf"/><Relationship Id="rId9" Type="http://schemas.openxmlformats.org/officeDocument/2006/relationships/oleObject" Target="../embeddings/oleObject186.bin"/><Relationship Id="rId14" Type="http://schemas.openxmlformats.org/officeDocument/2006/relationships/image" Target="../media/image176.wmf"/></Relationships>
</file>

<file path=ppt/slides/_rels/slide65.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59" name="Group 87"/>
          <p:cNvGraphicFramePr>
            <a:graphicFrameLocks noGrp="1"/>
          </p:cNvGraphicFramePr>
          <p:nvPr>
            <p:ph sz="half" idx="1"/>
          </p:nvPr>
        </p:nvGraphicFramePr>
        <p:xfrm>
          <a:off x="179388" y="1125538"/>
          <a:ext cx="8713787" cy="3340100"/>
        </p:xfrm>
        <a:graphic>
          <a:graphicData uri="http://schemas.openxmlformats.org/drawingml/2006/table">
            <a:tbl>
              <a:tblPr/>
              <a:tblGrid>
                <a:gridCol w="8713787">
                  <a:extLst>
                    <a:ext uri="{9D8B030D-6E8A-4147-A177-3AD203B41FA5}">
                      <a16:colId xmlns:a16="http://schemas.microsoft.com/office/drawing/2014/main" val="20000"/>
                    </a:ext>
                  </a:extLst>
                </a:gridCol>
              </a:tblGrid>
              <a:tr h="334010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3000" b="0" i="0" u="none" strike="noStrike" cap="none" normalizeH="0" baseline="0" dirty="0" smtClean="0">
                          <a:ln>
                            <a:noFill/>
                          </a:ln>
                          <a:solidFill>
                            <a:schemeClr val="tx1"/>
                          </a:solidFill>
                          <a:effectLst/>
                          <a:latin typeface="Times New Roman" pitchFamily="18" charset="0"/>
                        </a:rPr>
                        <a:t> </a:t>
                      </a:r>
                      <a:r>
                        <a:rPr kumimoji="0" lang="ru-RU" sz="2800" b="1" i="1" u="none" strike="noStrike" cap="none" spc="-80" normalizeH="0" baseline="0" dirty="0" smtClean="0">
                          <a:ln>
                            <a:noFill/>
                          </a:ln>
                          <a:solidFill>
                            <a:srgbClr val="FF0000"/>
                          </a:solidFill>
                          <a:effectLst/>
                          <a:latin typeface="Arial" charset="0"/>
                        </a:rPr>
                        <a:t>Механика</a:t>
                      </a:r>
                      <a:r>
                        <a:rPr kumimoji="0" lang="ru-RU" sz="2400" b="0" i="0" u="none" strike="noStrike" cap="none" spc="-80" normalizeH="0" baseline="0" dirty="0" smtClean="0">
                          <a:ln>
                            <a:noFill/>
                          </a:ln>
                          <a:solidFill>
                            <a:schemeClr val="tx1"/>
                          </a:solidFill>
                          <a:effectLst/>
                          <a:latin typeface="Arial" charset="0"/>
                        </a:rPr>
                        <a:t> - </a:t>
                      </a:r>
                      <a:r>
                        <a:rPr kumimoji="0" lang="ru-RU" sz="2800" b="0" i="0" u="none" strike="noStrike" cap="none" spc="-80" normalizeH="0" baseline="0" dirty="0" smtClean="0">
                          <a:ln>
                            <a:noFill/>
                          </a:ln>
                          <a:solidFill>
                            <a:schemeClr val="tx1"/>
                          </a:solidFill>
                          <a:effectLst/>
                          <a:latin typeface="Arial" charset="0"/>
                        </a:rPr>
                        <a:t>часть физики, которая изучает закономерности механического  движения и причины,</a:t>
                      </a:r>
                      <a:r>
                        <a:rPr kumimoji="0" lang="en-US" sz="2800" b="0" i="0" u="none" strike="noStrike" cap="none" spc="-80" normalizeH="0" baseline="0" dirty="0" smtClean="0">
                          <a:ln>
                            <a:noFill/>
                          </a:ln>
                          <a:solidFill>
                            <a:schemeClr val="tx1"/>
                          </a:solidFill>
                          <a:effectLst/>
                          <a:latin typeface="Arial" charset="0"/>
                        </a:rPr>
                        <a:t> </a:t>
                      </a:r>
                      <a:r>
                        <a:rPr kumimoji="0" lang="ru-RU" sz="2800" b="0" i="0" u="none" strike="noStrike" cap="none" spc="-80" normalizeH="0" baseline="0" dirty="0" smtClean="0">
                          <a:ln>
                            <a:noFill/>
                          </a:ln>
                          <a:solidFill>
                            <a:schemeClr val="tx1"/>
                          </a:solidFill>
                          <a:effectLst/>
                          <a:latin typeface="Arial" charset="0"/>
                        </a:rPr>
                        <a:t>вызывающие</a:t>
                      </a:r>
                      <a:r>
                        <a:rPr kumimoji="0" lang="en-US" sz="2800" b="0" i="0" u="none" strike="noStrike" cap="none" spc="-80" normalizeH="0" baseline="0" dirty="0" smtClean="0">
                          <a:ln>
                            <a:noFill/>
                          </a:ln>
                          <a:solidFill>
                            <a:schemeClr val="tx1"/>
                          </a:solidFill>
                          <a:effectLst/>
                          <a:latin typeface="Arial" charset="0"/>
                        </a:rPr>
                        <a:t> </a:t>
                      </a:r>
                      <a:r>
                        <a:rPr kumimoji="0" lang="ru-RU" sz="2800" b="0" i="0" u="none" strike="noStrike" cap="none" spc="-80" normalizeH="0" baseline="0" dirty="0" smtClean="0">
                          <a:ln>
                            <a:noFill/>
                          </a:ln>
                          <a:solidFill>
                            <a:schemeClr val="tx1"/>
                          </a:solidFill>
                          <a:effectLst/>
                          <a:latin typeface="Arial" charset="0"/>
                        </a:rPr>
                        <a:t>или изменяющие это движение.</a:t>
                      </a:r>
                      <a:r>
                        <a:rPr kumimoji="0" lang="ru-RU" sz="2400" b="1" i="1" u="none" strike="noStrike" cap="none" spc="-80" normalizeH="0" baseline="0" dirty="0" smtClean="0">
                          <a:ln>
                            <a:noFill/>
                          </a:ln>
                          <a:solidFill>
                            <a:schemeClr val="tx1"/>
                          </a:solidFill>
                          <a:effectLst/>
                          <a:latin typeface="Arial" charset="0"/>
                        </a:rPr>
                        <a:t>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sz="2800" b="1" i="1" u="none" strike="noStrike" cap="none" normalizeH="0" baseline="0" dirty="0" smtClean="0">
                          <a:ln>
                            <a:noFill/>
                          </a:ln>
                          <a:solidFill>
                            <a:srgbClr val="FF0000"/>
                          </a:solidFill>
                          <a:effectLst/>
                          <a:latin typeface="Arial" charset="0"/>
                        </a:rPr>
                        <a:t>Механическое движение</a:t>
                      </a:r>
                      <a:r>
                        <a:rPr kumimoji="0" lang="ru-RU" sz="2800" b="0" i="0" u="none" strike="noStrike" cap="none" normalizeH="0" baseline="0" dirty="0" smtClean="0">
                          <a:ln>
                            <a:noFill/>
                          </a:ln>
                          <a:solidFill>
                            <a:schemeClr val="tx1"/>
                          </a:solidFill>
                          <a:effectLst/>
                          <a:latin typeface="Arial" charset="0"/>
                        </a:rPr>
                        <a:t> - изменение взаимного положения тел или их частей в пространстве со временем. </a:t>
                      </a:r>
                    </a:p>
                    <a:p>
                      <a:pPr marL="0" marR="0" lvl="0" indent="0" algn="just"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Organization Chart 71"/>
          <p:cNvGrpSpPr>
            <a:grpSpLocks/>
          </p:cNvGrpSpPr>
          <p:nvPr/>
        </p:nvGrpSpPr>
        <p:grpSpPr bwMode="auto">
          <a:xfrm>
            <a:off x="107950" y="3429000"/>
            <a:ext cx="8964613" cy="3241675"/>
            <a:chOff x="-3291" y="-181"/>
            <a:chExt cx="6102" cy="5426"/>
          </a:xfrm>
        </p:grpSpPr>
        <p:cxnSp>
          <p:nvCxnSpPr>
            <p:cNvPr id="3076" name="_s3076"/>
            <p:cNvCxnSpPr>
              <a:cxnSpLocks noChangeShapeType="1"/>
              <a:stCxn id="7" idx="0"/>
              <a:endCxn id="3" idx="2"/>
            </p:cNvCxnSpPr>
            <p:nvPr/>
          </p:nvCxnSpPr>
          <p:spPr bwMode="auto">
            <a:xfrm rot="5400000" flipH="1">
              <a:off x="676" y="551"/>
              <a:ext cx="306" cy="2135"/>
            </a:xfrm>
            <a:prstGeom prst="bentConnector3">
              <a:avLst>
                <a:gd name="adj1" fmla="val 49565"/>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3077" name="_s3077"/>
            <p:cNvCxnSpPr>
              <a:cxnSpLocks noChangeShapeType="1"/>
              <a:stCxn id="6" idx="0"/>
              <a:endCxn id="3" idx="2"/>
            </p:cNvCxnSpPr>
            <p:nvPr/>
          </p:nvCxnSpPr>
          <p:spPr bwMode="auto">
            <a:xfrm rot="16200000">
              <a:off x="-391" y="1618"/>
              <a:ext cx="306"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3078" name="_s3078"/>
            <p:cNvCxnSpPr>
              <a:cxnSpLocks noChangeShapeType="1"/>
              <a:stCxn id="4" idx="0"/>
              <a:endCxn id="3" idx="2"/>
            </p:cNvCxnSpPr>
            <p:nvPr/>
          </p:nvCxnSpPr>
          <p:spPr bwMode="auto">
            <a:xfrm rot="16200000">
              <a:off x="-1460" y="550"/>
              <a:ext cx="306" cy="2137"/>
            </a:xfrm>
            <a:prstGeom prst="bentConnector3">
              <a:avLst>
                <a:gd name="adj1" fmla="val 49565"/>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3" name="_s3079"/>
            <p:cNvSpPr>
              <a:spLocks noChangeArrowheads="1"/>
            </p:cNvSpPr>
            <p:nvPr/>
          </p:nvSpPr>
          <p:spPr bwMode="auto">
            <a:xfrm>
              <a:off x="-751" y="723"/>
              <a:ext cx="1022" cy="744"/>
            </a:xfrm>
            <a:prstGeom prst="roundRect">
              <a:avLst>
                <a:gd name="adj" fmla="val 16667"/>
              </a:avLst>
            </a:prstGeom>
            <a:solidFill>
              <a:schemeClr val="accent1"/>
            </a:solidFill>
            <a:ln w="9525">
              <a:solidFill>
                <a:schemeClr val="tx1"/>
              </a:solidFill>
              <a:round/>
              <a:headEnd/>
              <a:tailEnd/>
            </a:ln>
          </p:spPr>
          <p:txBody>
            <a:bodyPr vert="horz" wrap="none" lIns="29988" tIns="14993" rIns="29988" bIns="14993"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ru-RU" sz="2400" b="1" i="1" u="none" strike="noStrike" cap="none" normalizeH="0" baseline="0" smtClean="0">
                  <a:ln>
                    <a:noFill/>
                  </a:ln>
                  <a:solidFill>
                    <a:schemeClr val="tx1"/>
                  </a:solidFill>
                  <a:effectLst/>
                  <a:latin typeface="Times New Roman" pitchFamily="18" charset="0"/>
                </a:rPr>
                <a:t>Механика</a:t>
              </a:r>
            </a:p>
          </p:txBody>
        </p:sp>
        <p:sp>
          <p:nvSpPr>
            <p:cNvPr id="4" name="_s3080"/>
            <p:cNvSpPr>
              <a:spLocks noChangeArrowheads="1"/>
            </p:cNvSpPr>
            <p:nvPr/>
          </p:nvSpPr>
          <p:spPr bwMode="auto">
            <a:xfrm>
              <a:off x="-3291" y="1773"/>
              <a:ext cx="1830" cy="3380"/>
            </a:xfrm>
            <a:prstGeom prst="roundRect">
              <a:avLst>
                <a:gd name="adj" fmla="val 16667"/>
              </a:avLst>
            </a:prstGeom>
            <a:solidFill>
              <a:schemeClr val="accent1"/>
            </a:solidFill>
            <a:ln w="9525">
              <a:solidFill>
                <a:schemeClr val="tx1"/>
              </a:solidFill>
              <a:round/>
              <a:headEnd/>
              <a:tailEnd/>
            </a:ln>
          </p:spPr>
          <p:txBody>
            <a:bodyPr vert="horz" wrap="none" lIns="29988" tIns="14993" rIns="29988" bIns="14993"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rPr>
                <a:t>Классическая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(механика Галилея-</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Ньютона)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Изучает законы движения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макроскопических тел,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скорости которых малы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по сравнению со скоростью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rPr>
                <a:t>света в вакууме </a:t>
              </a:r>
              <a:r>
                <a:rPr kumimoji="0" lang="ru-RU" sz="1100" b="1" i="1" u="none" strike="noStrike" cap="none" normalizeH="0" baseline="0" smtClean="0">
                  <a:ln>
                    <a:noFill/>
                  </a:ln>
                  <a:solidFill>
                    <a:schemeClr val="tx1"/>
                  </a:solidFill>
                  <a:effectLst/>
                  <a:latin typeface="Times New Roman" pitchFamily="18" charset="0"/>
                </a:rPr>
                <a:t>с</a:t>
              </a:r>
              <a:r>
                <a:rPr kumimoji="0" lang="ru-RU" sz="1100" b="1" i="0" u="none" strike="noStrike" cap="none" normalizeH="0" baseline="0" smtClean="0">
                  <a:ln>
                    <a:noFill/>
                  </a:ln>
                  <a:solidFill>
                    <a:schemeClr val="tx1"/>
                  </a:solidFill>
                  <a:effectLst/>
                  <a:latin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0000"/>
                  </a:solidFill>
                  <a:effectLst/>
                  <a:latin typeface="Times New Roman" pitchFamily="18" charset="0"/>
                </a:rPr>
                <a:t>v/c &lt;&lt;1</a:t>
              </a:r>
              <a:endParaRPr kumimoji="0" lang="ru-RU" sz="2400" b="1" i="0" u="none" strike="noStrike" cap="none" normalizeH="0" baseline="0" smtClean="0">
                <a:ln>
                  <a:noFill/>
                </a:ln>
                <a:solidFill>
                  <a:srgbClr val="FF0000"/>
                </a:solidFill>
                <a:effectLst/>
                <a:latin typeface="Times New Roman" pitchFamily="18" charset="0"/>
              </a:endParaRPr>
            </a:p>
          </p:txBody>
        </p:sp>
        <p:sp>
          <p:nvSpPr>
            <p:cNvPr id="6" name="_s3081"/>
            <p:cNvSpPr>
              <a:spLocks noChangeArrowheads="1"/>
            </p:cNvSpPr>
            <p:nvPr/>
          </p:nvSpPr>
          <p:spPr bwMode="auto">
            <a:xfrm>
              <a:off x="-1155" y="1773"/>
              <a:ext cx="1830" cy="3380"/>
            </a:xfrm>
            <a:prstGeom prst="roundRect">
              <a:avLst>
                <a:gd name="adj" fmla="val 16667"/>
              </a:avLst>
            </a:prstGeom>
            <a:solidFill>
              <a:schemeClr val="accent1"/>
            </a:solidFill>
            <a:ln w="9525">
              <a:solidFill>
                <a:schemeClr val="tx1"/>
              </a:solidFill>
              <a:round/>
              <a:headEnd/>
              <a:tailEnd/>
            </a:ln>
          </p:spPr>
          <p:txBody>
            <a:bodyPr vert="horz" wrap="none" lIns="29988" tIns="14993" rIns="29988" bIns="14993"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rPr>
                <a:t>Релятивистская</a:t>
              </a:r>
              <a:r>
                <a:rPr kumimoji="0" lang="ru-RU" sz="900" b="1" i="0" u="none" strike="noStrike" cap="none" normalizeH="0" baseline="0" smtClean="0">
                  <a:ln>
                    <a:noFill/>
                  </a:ln>
                  <a:solidFill>
                    <a:schemeClr val="tx1"/>
                  </a:solidFill>
                  <a:effectLst/>
                  <a:latin typeface="Times New Roman" pitchFamily="18" charset="0"/>
                </a:rPr>
                <a:t> </a:t>
              </a:r>
              <a:r>
                <a:rPr kumimoji="0" lang="ru-RU" sz="800" b="1" i="0" u="none" strike="noStrike" cap="none" normalizeH="0" baseline="0" smtClean="0">
                  <a:ln>
                    <a:noFill/>
                  </a:ln>
                  <a:solidFill>
                    <a:schemeClr val="tx1"/>
                  </a:solidFill>
                  <a:effectLst/>
                  <a:latin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изучает законы движения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макроскопических тел со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скоростями, сравнимыми с </a:t>
              </a:r>
              <a:r>
                <a:rPr kumimoji="0" lang="ru-RU" sz="1400" b="0" i="1" u="none" strike="noStrike" cap="none" normalizeH="0" baseline="0" smtClean="0">
                  <a:ln>
                    <a:noFill/>
                  </a:ln>
                  <a:solidFill>
                    <a:schemeClr val="tx1"/>
                  </a:solidFill>
                  <a:effectLst/>
                  <a:latin typeface="Times New Roman" pitchFamily="18" charset="0"/>
                </a:rPr>
                <a:t>с</a:t>
              </a:r>
              <a:r>
                <a:rPr kumimoji="0" lang="ru-RU" sz="1400" b="0" i="0" u="none" strike="noStrike" cap="none" normalizeH="0" baseline="0" smtClean="0">
                  <a:ln>
                    <a:noFill/>
                  </a:ln>
                  <a:solidFill>
                    <a:schemeClr val="tx1"/>
                  </a:solidFill>
                  <a:effectLst/>
                  <a:latin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Основана на СТО.</a:t>
              </a:r>
            </a:p>
          </p:txBody>
        </p:sp>
        <p:sp>
          <p:nvSpPr>
            <p:cNvPr id="7" name="_s3082"/>
            <p:cNvSpPr>
              <a:spLocks noChangeArrowheads="1"/>
            </p:cNvSpPr>
            <p:nvPr/>
          </p:nvSpPr>
          <p:spPr bwMode="auto">
            <a:xfrm>
              <a:off x="981" y="1773"/>
              <a:ext cx="1830" cy="3380"/>
            </a:xfrm>
            <a:prstGeom prst="roundRect">
              <a:avLst>
                <a:gd name="adj" fmla="val 16667"/>
              </a:avLst>
            </a:prstGeom>
            <a:solidFill>
              <a:schemeClr val="accent1"/>
            </a:solidFill>
            <a:ln w="9525">
              <a:solidFill>
                <a:schemeClr val="tx1"/>
              </a:solidFill>
              <a:round/>
              <a:headEnd/>
              <a:tailEnd/>
            </a:ln>
          </p:spPr>
          <p:txBody>
            <a:bodyPr vert="horz" wrap="none" lIns="29988" tIns="14993" rIns="29988" bIns="14993"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smtClean="0">
                  <a:ln>
                    <a:noFill/>
                  </a:ln>
                  <a:solidFill>
                    <a:schemeClr val="tx1"/>
                  </a:solidFill>
                  <a:effectLst/>
                  <a:latin typeface="Times New Roman" pitchFamily="18" charset="0"/>
                </a:rPr>
                <a:t>Квантовая</a:t>
              </a:r>
              <a:r>
                <a:rPr kumimoji="0" lang="ru-RU" sz="900" b="1" i="0" u="none" strike="noStrike" cap="none" normalizeH="0" baseline="0" smtClean="0">
                  <a:ln>
                    <a:noFill/>
                  </a:ln>
                  <a:solidFill>
                    <a:schemeClr val="tx1"/>
                  </a:solidFill>
                  <a:effectLst/>
                  <a:latin typeface="Times New Roman" pitchFamily="18" charset="0"/>
                </a:rPr>
                <a:t> –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Изучает законы движения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микроскопических тел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(отдельных атомов и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rPr>
                <a:t>элементарных частиц)</a:t>
              </a:r>
            </a:p>
          </p:txBody>
        </p:sp>
      </p:grpSp>
    </p:spTree>
    <p:extLst>
      <p:ext uri="{BB962C8B-B14F-4D97-AF65-F5344CB8AC3E}">
        <p14:creationId xmlns:p14="http://schemas.microsoft.com/office/powerpoint/2010/main" val="4157440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59"/>
                                        </p:tgtEl>
                                        <p:attrNameLst>
                                          <p:attrName>style.visibility</p:attrName>
                                        </p:attrNameLst>
                                      </p:cBhvr>
                                      <p:to>
                                        <p:strVal val="visible"/>
                                      </p:to>
                                    </p:set>
                                    <p:animEffect transition="in" filter="blinds(horizontal)">
                                      <p:cBhvr>
                                        <p:cTn id="7" dur="500"/>
                                        <p:tgtEl>
                                          <p:spTgt spid="3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323850" y="44450"/>
            <a:ext cx="84963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14300" algn="just"/>
            <a:r>
              <a:rPr lang="ru-RU" sz="2400" i="1" dirty="0"/>
              <a:t>	</a:t>
            </a:r>
            <a:r>
              <a:rPr lang="ru-RU" sz="3200" i="1" dirty="0"/>
              <a:t>Законы движения существенно отличаются в зависимости от </a:t>
            </a:r>
            <a:r>
              <a:rPr lang="ru-RU" sz="3200" dirty="0"/>
              <a:t>пространственных масштабов </a:t>
            </a:r>
            <a:r>
              <a:rPr lang="ru-RU" sz="3200" i="1" dirty="0"/>
              <a:t>(макромир и микромир). Линейный размер атомов равен 10</a:t>
            </a:r>
            <a:r>
              <a:rPr lang="ru-RU" sz="3200" i="1" baseline="30000" dirty="0"/>
              <a:t>-10</a:t>
            </a:r>
            <a:r>
              <a:rPr lang="ru-RU" sz="3200" i="1" dirty="0"/>
              <a:t> м. Этот размер является одним из признаков перехода от макромира к микромиру. Он получил название </a:t>
            </a:r>
            <a:r>
              <a:rPr lang="ru-RU" sz="3200" b="1" dirty="0"/>
              <a:t>Ангстрем </a:t>
            </a:r>
            <a:r>
              <a:rPr lang="ru-RU" sz="3200" i="1" dirty="0"/>
              <a:t>(1 Å = 10</a:t>
            </a:r>
            <a:r>
              <a:rPr lang="ru-RU" sz="3200" i="1" baseline="30000" dirty="0"/>
              <a:t>-10 </a:t>
            </a:r>
            <a:r>
              <a:rPr lang="ru-RU" sz="3200" i="1" dirty="0"/>
              <a:t>м).</a:t>
            </a:r>
            <a:endParaRPr lang="ru-RU" sz="3200" dirty="0"/>
          </a:p>
          <a:p>
            <a:pPr indent="114300" algn="just"/>
            <a:r>
              <a:rPr lang="ru-RU" sz="3200" dirty="0"/>
              <a:t>	Критерием применимости законов макро- или микромира является универсальная константа – </a:t>
            </a:r>
            <a:r>
              <a:rPr lang="ru-RU" sz="3200" b="1" i="1" dirty="0">
                <a:solidFill>
                  <a:srgbClr val="FF3300"/>
                </a:solidFill>
              </a:rPr>
              <a:t>постоянная Планка</a:t>
            </a:r>
          </a:p>
        </p:txBody>
      </p:sp>
      <p:sp>
        <p:nvSpPr>
          <p:cNvPr id="922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9218" name="Object 5"/>
          <p:cNvGraphicFramePr>
            <a:graphicFrameLocks noChangeAspect="1"/>
          </p:cNvGraphicFramePr>
          <p:nvPr/>
        </p:nvGraphicFramePr>
        <p:xfrm>
          <a:off x="1979613" y="6092825"/>
          <a:ext cx="5456237" cy="615950"/>
        </p:xfrm>
        <a:graphic>
          <a:graphicData uri="http://schemas.openxmlformats.org/presentationml/2006/ole">
            <mc:AlternateContent xmlns:mc="http://schemas.openxmlformats.org/markup-compatibility/2006">
              <mc:Choice xmlns:v="urn:schemas-microsoft-com:vml" Requires="v">
                <p:oleObj spid="_x0000_s2058" name="Формула" r:id="rId3" imgW="5448240" imgH="622080" progId="Equation.3">
                  <p:embed/>
                </p:oleObj>
              </mc:Choice>
              <mc:Fallback>
                <p:oleObj name="Формула" r:id="rId3" imgW="5448240" imgH="6220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6092825"/>
                        <a:ext cx="5456237" cy="615950"/>
                      </a:xfrm>
                      <a:prstGeom prst="rect">
                        <a:avLst/>
                      </a:prstGeom>
                      <a:gradFill rotWithShape="1">
                        <a:gsLst>
                          <a:gs pos="0">
                            <a:srgbClr val="FFFFFF"/>
                          </a:gs>
                          <a:gs pos="100000">
                            <a:srgbClr val="54E3E6"/>
                          </a:gs>
                        </a:gsLst>
                        <a:path path="shape">
                          <a:fillToRect l="50000" t="50000" r="50000" b="50000"/>
                        </a:path>
                      </a:gradFill>
                      <a:ln w="9525">
                        <a:solidFill>
                          <a:srgbClr val="FF3300"/>
                        </a:solidFill>
                        <a:miter lim="800000"/>
                        <a:headEnd/>
                        <a:tailEnd/>
                      </a:ln>
                    </p:spPr>
                  </p:pic>
                </p:oleObj>
              </mc:Fallback>
            </mc:AlternateContent>
          </a:graphicData>
        </a:graphic>
      </p:graphicFrame>
    </p:spTree>
    <p:extLst>
      <p:ext uri="{BB962C8B-B14F-4D97-AF65-F5344CB8AC3E}">
        <p14:creationId xmlns:p14="http://schemas.microsoft.com/office/powerpoint/2010/main" val="2509117074"/>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ChangeArrowheads="1"/>
          </p:cNvSpPr>
          <p:nvPr/>
        </p:nvSpPr>
        <p:spPr bwMode="auto">
          <a:xfrm>
            <a:off x="250825" y="620713"/>
            <a:ext cx="8713788"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dirty="0"/>
              <a:t>	</a:t>
            </a:r>
            <a:r>
              <a:rPr lang="ru-RU" sz="3600" b="1" dirty="0"/>
              <a:t>Движение макроскопических тел подчиняется </a:t>
            </a:r>
            <a:r>
              <a:rPr lang="ru-RU" sz="3600" b="1" dirty="0">
                <a:solidFill>
                  <a:srgbClr val="0000CC"/>
                </a:solidFill>
              </a:rPr>
              <a:t>законам</a:t>
            </a:r>
            <a:r>
              <a:rPr lang="ru-RU" sz="3600" b="1" dirty="0"/>
              <a:t> </a:t>
            </a:r>
            <a:r>
              <a:rPr lang="ru-RU" sz="3600" b="1" dirty="0">
                <a:solidFill>
                  <a:srgbClr val="FF3300"/>
                </a:solidFill>
              </a:rPr>
              <a:t>классической </a:t>
            </a:r>
            <a:r>
              <a:rPr lang="ru-RU" sz="3600" b="1" dirty="0" smtClean="0">
                <a:solidFill>
                  <a:srgbClr val="FF3300"/>
                </a:solidFill>
              </a:rPr>
              <a:t>механики</a:t>
            </a:r>
            <a:r>
              <a:rPr lang="ru-RU" sz="3600" b="1" dirty="0" smtClean="0"/>
              <a:t>.</a:t>
            </a:r>
            <a:endParaRPr lang="ru-RU" sz="3600" b="1" dirty="0"/>
          </a:p>
          <a:p>
            <a:pPr algn="just"/>
            <a:r>
              <a:rPr lang="ru-RU" sz="3200" dirty="0"/>
              <a:t>	</a:t>
            </a:r>
          </a:p>
          <a:p>
            <a:pPr algn="just"/>
            <a:r>
              <a:rPr lang="ru-RU" sz="3200" dirty="0"/>
              <a:t>	</a:t>
            </a:r>
            <a:r>
              <a:rPr lang="ru-RU" sz="3600" b="1" dirty="0"/>
              <a:t>Движение микрочастиц подчиняется </a:t>
            </a:r>
            <a:r>
              <a:rPr lang="ru-RU" sz="3600" b="1" dirty="0">
                <a:solidFill>
                  <a:srgbClr val="0000CC"/>
                </a:solidFill>
              </a:rPr>
              <a:t>законам</a:t>
            </a:r>
            <a:r>
              <a:rPr lang="ru-RU" sz="3600" b="1" dirty="0"/>
              <a:t> </a:t>
            </a:r>
            <a:r>
              <a:rPr lang="ru-RU" sz="3600" b="1" dirty="0">
                <a:solidFill>
                  <a:srgbClr val="FF3300"/>
                </a:solidFill>
              </a:rPr>
              <a:t>квантовой механики</a:t>
            </a:r>
            <a:r>
              <a:rPr lang="ru-RU" sz="3600" b="1" dirty="0"/>
              <a:t>, электродинамики, качественно отличающимся от классических.</a:t>
            </a:r>
          </a:p>
        </p:txBody>
      </p:sp>
    </p:spTree>
    <p:extLst>
      <p:ext uri="{BB962C8B-B14F-4D97-AF65-F5344CB8AC3E}">
        <p14:creationId xmlns:p14="http://schemas.microsoft.com/office/powerpoint/2010/main" val="383699745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rganization Chart 19"/>
          <p:cNvGrpSpPr>
            <a:grpSpLocks/>
          </p:cNvGrpSpPr>
          <p:nvPr/>
        </p:nvGrpSpPr>
        <p:grpSpPr bwMode="auto">
          <a:xfrm>
            <a:off x="323850" y="2636838"/>
            <a:ext cx="8643938" cy="3960812"/>
            <a:chOff x="-525" y="130"/>
            <a:chExt cx="3384" cy="2538"/>
          </a:xfrm>
        </p:grpSpPr>
        <p:sp>
          <p:nvSpPr>
            <p:cNvPr id="3" name="AutoShape 20"/>
            <p:cNvSpPr>
              <a:spLocks noChangeAspect="1" noChangeArrowheads="1" noTextEdit="1"/>
            </p:cNvSpPr>
            <p:nvPr/>
          </p:nvSpPr>
          <p:spPr bwMode="auto">
            <a:xfrm>
              <a:off x="-525" y="130"/>
              <a:ext cx="3384" cy="2538"/>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cxnSp>
          <p:nvCxnSpPr>
            <p:cNvPr id="4100" name="_s4100"/>
            <p:cNvCxnSpPr>
              <a:cxnSpLocks noChangeShapeType="1"/>
            </p:cNvCxnSpPr>
            <p:nvPr/>
          </p:nvCxnSpPr>
          <p:spPr bwMode="auto">
            <a:xfrm rot="5400000" flipH="1">
              <a:off x="1522" y="559"/>
              <a:ext cx="429" cy="1142"/>
            </a:xfrm>
            <a:prstGeom prst="bentConnector3">
              <a:avLst>
                <a:gd name="adj1" fmla="val 1706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4101" name="_s4101"/>
            <p:cNvCxnSpPr>
              <a:cxnSpLocks noChangeShapeType="1"/>
            </p:cNvCxnSpPr>
            <p:nvPr/>
          </p:nvCxnSpPr>
          <p:spPr bwMode="auto">
            <a:xfrm rot="16200000">
              <a:off x="956" y="1125"/>
              <a:ext cx="429" cy="10"/>
            </a:xfrm>
            <a:prstGeom prst="bentConnector3">
              <a:avLst>
                <a:gd name="adj1" fmla="val 1706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4102" name="_s4102"/>
            <p:cNvCxnSpPr>
              <a:cxnSpLocks noChangeShapeType="1"/>
            </p:cNvCxnSpPr>
            <p:nvPr/>
          </p:nvCxnSpPr>
          <p:spPr bwMode="auto">
            <a:xfrm rot="16200000">
              <a:off x="353" y="544"/>
              <a:ext cx="429" cy="1171"/>
            </a:xfrm>
            <a:prstGeom prst="bentConnector3">
              <a:avLst>
                <a:gd name="adj1" fmla="val 1706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4" name="_s4103"/>
            <p:cNvSpPr>
              <a:spLocks noChangeArrowheads="1"/>
            </p:cNvSpPr>
            <p:nvPr/>
          </p:nvSpPr>
          <p:spPr bwMode="auto">
            <a:xfrm>
              <a:off x="489" y="176"/>
              <a:ext cx="1354" cy="831"/>
            </a:xfrm>
            <a:prstGeom prst="roundRect">
              <a:avLst>
                <a:gd name="adj" fmla="val 16667"/>
              </a:avLst>
            </a:prstGeom>
            <a:solidFill>
              <a:schemeClr val="accent1"/>
            </a:solidFill>
            <a:ln w="9525">
              <a:solidFill>
                <a:schemeClr val="tx1"/>
              </a:solidFill>
              <a:round/>
              <a:headEnd/>
              <a:tailEnd/>
            </a:ln>
          </p:spPr>
          <p:txBody>
            <a:bodyPr vert="horz" wrap="none" lIns="21061" tIns="10531" rIns="21061" bIns="10531"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pitchFamily="18" charset="0"/>
                </a:rPr>
                <a:t>Разделы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pitchFamily="18" charset="0"/>
                </a:rPr>
                <a:t>классической механики</a:t>
              </a:r>
            </a:p>
          </p:txBody>
        </p:sp>
        <p:sp>
          <p:nvSpPr>
            <p:cNvPr id="5" name="_s4104"/>
            <p:cNvSpPr>
              <a:spLocks noChangeArrowheads="1"/>
            </p:cNvSpPr>
            <p:nvPr/>
          </p:nvSpPr>
          <p:spPr bwMode="auto">
            <a:xfrm>
              <a:off x="-525" y="1330"/>
              <a:ext cx="1043" cy="1293"/>
            </a:xfrm>
            <a:prstGeom prst="roundRect">
              <a:avLst>
                <a:gd name="adj" fmla="val 16667"/>
              </a:avLst>
            </a:prstGeom>
            <a:solidFill>
              <a:schemeClr val="accent1"/>
            </a:solidFill>
            <a:ln w="9525">
              <a:solidFill>
                <a:schemeClr val="tx1"/>
              </a:solidFill>
              <a:round/>
              <a:headEnd/>
              <a:tailEnd/>
            </a:ln>
          </p:spPr>
          <p:txBody>
            <a:bodyPr vert="horz" wrap="none" lIns="21061" tIns="10531" rIns="21061" bIns="10531"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pitchFamily="18" charset="0"/>
                </a:rPr>
                <a:t>Кинематика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Изучает движение тел,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не рассматривая причины,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которые это движение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обусловливают</a:t>
              </a:r>
            </a:p>
          </p:txBody>
        </p:sp>
        <p:sp>
          <p:nvSpPr>
            <p:cNvPr id="6" name="_s4105"/>
            <p:cNvSpPr>
              <a:spLocks noChangeArrowheads="1"/>
            </p:cNvSpPr>
            <p:nvPr/>
          </p:nvSpPr>
          <p:spPr bwMode="auto">
            <a:xfrm>
              <a:off x="631" y="1330"/>
              <a:ext cx="1032" cy="1293"/>
            </a:xfrm>
            <a:prstGeom prst="roundRect">
              <a:avLst>
                <a:gd name="adj" fmla="val 16667"/>
              </a:avLst>
            </a:prstGeom>
            <a:solidFill>
              <a:schemeClr val="accent1"/>
            </a:solidFill>
            <a:ln w="9525">
              <a:solidFill>
                <a:schemeClr val="tx1"/>
              </a:solidFill>
              <a:round/>
              <a:headEnd/>
              <a:tailEnd/>
            </a:ln>
          </p:spPr>
          <p:txBody>
            <a:bodyPr vert="horz" wrap="none" lIns="21061" tIns="10531" rIns="21061" bIns="10531"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pitchFamily="18" charset="0"/>
                </a:rPr>
                <a:t>Динамика</a:t>
              </a:r>
              <a:endParaRPr kumimoji="0" lang="ru-RU" sz="2400" b="0" i="0" u="none" strike="noStrike" cap="none" normalizeH="0" baseline="0" smtClean="0">
                <a:ln>
                  <a:noFill/>
                </a:ln>
                <a:solidFill>
                  <a:schemeClr val="tx1"/>
                </a:solidFill>
                <a:effectLst/>
                <a:latin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Изучает законы движения тел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и причины,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которые вызывают или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изменяют это движение</a:t>
              </a:r>
            </a:p>
          </p:txBody>
        </p:sp>
        <p:sp>
          <p:nvSpPr>
            <p:cNvPr id="7" name="_s4106"/>
            <p:cNvSpPr>
              <a:spLocks noChangeArrowheads="1"/>
            </p:cNvSpPr>
            <p:nvPr/>
          </p:nvSpPr>
          <p:spPr bwMode="auto">
            <a:xfrm>
              <a:off x="1759" y="1330"/>
              <a:ext cx="1100" cy="1248"/>
            </a:xfrm>
            <a:prstGeom prst="roundRect">
              <a:avLst>
                <a:gd name="adj" fmla="val 16667"/>
              </a:avLst>
            </a:prstGeom>
            <a:solidFill>
              <a:schemeClr val="accent1"/>
            </a:solidFill>
            <a:ln w="9525">
              <a:solidFill>
                <a:schemeClr val="tx1"/>
              </a:solidFill>
              <a:round/>
              <a:headEnd/>
              <a:tailEnd/>
            </a:ln>
          </p:spPr>
          <p:txBody>
            <a:bodyPr vert="horz" wrap="none" lIns="21061" tIns="10531" rIns="21061" bIns="10531"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smtClean="0">
                  <a:ln>
                    <a:noFill/>
                  </a:ln>
                  <a:solidFill>
                    <a:schemeClr val="tx1"/>
                  </a:solidFill>
                  <a:effectLst/>
                  <a:latin typeface="Times New Roman" pitchFamily="18" charset="0"/>
                </a:rPr>
                <a:t>Статика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Изучает законы равновесия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smtClean="0">
                  <a:ln>
                    <a:noFill/>
                  </a:ln>
                  <a:solidFill>
                    <a:schemeClr val="tx1"/>
                  </a:solidFill>
                  <a:effectLst/>
                  <a:latin typeface="Times New Roman" pitchFamily="18" charset="0"/>
                </a:rPr>
                <a:t>системы тел.</a:t>
              </a:r>
              <a:r>
                <a:rPr kumimoji="0" lang="ru-RU" sz="1400" b="0" i="0" u="none" strike="noStrike" cap="none" normalizeH="0" baseline="0" smtClean="0">
                  <a:ln>
                    <a:noFill/>
                  </a:ln>
                  <a:solidFill>
                    <a:schemeClr val="tx1"/>
                  </a:solidFill>
                  <a:effectLst/>
                  <a:latin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rPr>
                <a:t>Если известны законы движения тел,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rPr>
                <a:t>то из них можно установить и</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Times New Roman" pitchFamily="18" charset="0"/>
                </a:rPr>
                <a:t> законы равновесия.</a:t>
              </a:r>
            </a:p>
          </p:txBody>
        </p:sp>
      </p:grpSp>
      <p:sp>
        <p:nvSpPr>
          <p:cNvPr id="2059" name="Rectangle 28"/>
          <p:cNvSpPr>
            <a:spLocks noChangeArrowheads="1"/>
          </p:cNvSpPr>
          <p:nvPr/>
        </p:nvSpPr>
        <p:spPr bwMode="auto">
          <a:xfrm>
            <a:off x="250825" y="0"/>
            <a:ext cx="8640763"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spcBef>
                <a:spcPct val="30000"/>
              </a:spcBef>
            </a:pPr>
            <a:r>
              <a:rPr lang="ru-RU" sz="2400" b="1"/>
              <a:t>Предметом классической механики является </a:t>
            </a:r>
            <a:r>
              <a:rPr lang="ru-RU" sz="2400" b="1">
                <a:solidFill>
                  <a:schemeClr val="accent2"/>
                </a:solidFill>
              </a:rPr>
              <a:t>механическое движение взаимодействующих между собой макротел при скоростях, много меньше скорости света и в условиях, когда переходом механической энергии в другие ее формы можно пренебречь</a:t>
            </a:r>
            <a:r>
              <a:rPr lang="ru-RU" sz="2400" b="1"/>
              <a:t>.</a:t>
            </a:r>
          </a:p>
        </p:txBody>
      </p:sp>
    </p:spTree>
    <p:extLst>
      <p:ext uri="{BB962C8B-B14F-4D97-AF65-F5344CB8AC3E}">
        <p14:creationId xmlns:p14="http://schemas.microsoft.com/office/powerpoint/2010/main" val="3858005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219075" y="276225"/>
            <a:ext cx="8732838" cy="6321425"/>
          </a:xfrm>
          <a:prstGeom prst="rect">
            <a:avLst/>
          </a:prstGeom>
          <a:solidFill>
            <a:srgbClr val="F7F7F7"/>
          </a:solidFill>
          <a:ln w="9525">
            <a:solidFill>
              <a:schemeClr val="bg2"/>
            </a:solidFill>
            <a:miter lim="800000"/>
            <a:headEnd/>
            <a:tailEnd/>
          </a:ln>
        </p:spPr>
        <p:txBody>
          <a:bodyPr wrap="none" anchor="ctr"/>
          <a:lstStyle/>
          <a:p>
            <a:endParaRPr lang="ru-RU"/>
          </a:p>
        </p:txBody>
      </p:sp>
      <p:sp>
        <p:nvSpPr>
          <p:cNvPr id="4" name="Rectangle 4"/>
          <p:cNvSpPr>
            <a:spLocks noGrp="1" noChangeArrowheads="1"/>
          </p:cNvSpPr>
          <p:nvPr>
            <p:ph type="title"/>
          </p:nvPr>
        </p:nvSpPr>
        <p:spPr>
          <a:xfrm>
            <a:off x="457200" y="332656"/>
            <a:ext cx="8291264" cy="759614"/>
          </a:xfrm>
          <a:gradFill rotWithShape="1">
            <a:gsLst>
              <a:gs pos="0">
                <a:srgbClr val="FFFF00"/>
              </a:gs>
              <a:gs pos="100000">
                <a:srgbClr val="FF0000"/>
              </a:gs>
            </a:gsLst>
            <a:path path="shape">
              <a:fillToRect l="50000" t="50000" r="50000" b="50000"/>
            </a:path>
          </a:gradFill>
        </p:spPr>
        <p:txBody>
          <a:bodyPr/>
          <a:lstStyle/>
          <a:p>
            <a:pPr eaLnBrk="1" hangingPunct="1"/>
            <a:r>
              <a:rPr lang="ru-RU" sz="3600" b="1" dirty="0" smtClean="0">
                <a:solidFill>
                  <a:srgbClr val="0000FF"/>
                </a:solidFill>
              </a:rPr>
              <a:t>Модели в механике</a:t>
            </a:r>
          </a:p>
        </p:txBody>
      </p:sp>
      <p:sp>
        <p:nvSpPr>
          <p:cNvPr id="52227" name="Rectangle 3"/>
          <p:cNvSpPr>
            <a:spLocks noGrp="1" noChangeArrowheads="1"/>
          </p:cNvSpPr>
          <p:nvPr>
            <p:ph idx="1"/>
          </p:nvPr>
        </p:nvSpPr>
        <p:spPr>
          <a:xfrm>
            <a:off x="250825" y="1268413"/>
            <a:ext cx="8713788" cy="6264275"/>
          </a:xfrm>
          <a:noFill/>
        </p:spPr>
        <p:txBody>
          <a:bodyPr lIns="90000" tIns="54000" rIns="54000" bIns="54000">
            <a:normAutofit lnSpcReduction="10000"/>
          </a:bodyPr>
          <a:lstStyle/>
          <a:p>
            <a:pPr marL="0" indent="0" algn="ctr" eaLnBrk="1" hangingPunct="1">
              <a:lnSpc>
                <a:spcPct val="80000"/>
              </a:lnSpc>
              <a:spcBef>
                <a:spcPct val="0"/>
              </a:spcBef>
              <a:buFontTx/>
              <a:buNone/>
            </a:pPr>
            <a:endParaRPr lang="ru-RU" sz="2400" b="1" smtClean="0"/>
          </a:p>
          <a:p>
            <a:pPr marL="0" indent="0" algn="just" eaLnBrk="1" hangingPunct="1">
              <a:lnSpc>
                <a:spcPct val="80000"/>
              </a:lnSpc>
              <a:spcBef>
                <a:spcPct val="0"/>
              </a:spcBef>
              <a:buFontTx/>
              <a:buNone/>
            </a:pPr>
            <a:r>
              <a:rPr lang="ru-RU" b="1" smtClean="0">
                <a:solidFill>
                  <a:srgbClr val="FF0000"/>
                </a:solidFill>
              </a:rPr>
              <a:t>Материальная</a:t>
            </a:r>
            <a:r>
              <a:rPr lang="ru-RU" b="1" smtClean="0"/>
              <a:t> -</a:t>
            </a:r>
            <a:r>
              <a:rPr lang="ru-RU" sz="2400" b="1" smtClean="0"/>
              <a:t> </a:t>
            </a:r>
            <a:r>
              <a:rPr lang="ru-RU" sz="2400" b="1" smtClean="0">
                <a:solidFill>
                  <a:srgbClr val="0000FF"/>
                </a:solidFill>
              </a:rPr>
              <a:t>тело, размерами, формой и </a:t>
            </a:r>
          </a:p>
          <a:p>
            <a:pPr marL="0" indent="0" algn="just" eaLnBrk="1" hangingPunct="1">
              <a:lnSpc>
                <a:spcPct val="80000"/>
              </a:lnSpc>
              <a:spcBef>
                <a:spcPct val="0"/>
              </a:spcBef>
              <a:buFontTx/>
              <a:buNone/>
            </a:pPr>
            <a:r>
              <a:rPr lang="ru-RU" sz="2400" b="1" smtClean="0"/>
              <a:t>	</a:t>
            </a:r>
            <a:r>
              <a:rPr lang="ru-RU" sz="2400" b="1" smtClean="0">
                <a:solidFill>
                  <a:srgbClr val="FF0000"/>
                </a:solidFill>
              </a:rPr>
              <a:t>точка</a:t>
            </a:r>
            <a:r>
              <a:rPr lang="ru-RU" sz="2400" b="1" smtClean="0">
                <a:solidFill>
                  <a:srgbClr val="0000FF"/>
                </a:solidFill>
              </a:rPr>
              <a:t>        внутренним  </a:t>
            </a:r>
            <a:r>
              <a:rPr lang="ru-RU" sz="2400" b="1" smtClean="0">
                <a:solidFill>
                  <a:schemeClr val="accent2"/>
                </a:solidFill>
              </a:rPr>
              <a:t>строением которого в     				данной  задаче можно пренебречь</a:t>
            </a:r>
          </a:p>
          <a:p>
            <a:pPr marL="0" indent="0" algn="just" eaLnBrk="1" hangingPunct="1">
              <a:lnSpc>
                <a:spcPct val="80000"/>
              </a:lnSpc>
              <a:spcBef>
                <a:spcPct val="0"/>
              </a:spcBef>
              <a:buFontTx/>
              <a:buNone/>
            </a:pPr>
            <a:endParaRPr lang="ru-RU" sz="2400" b="1" smtClean="0">
              <a:solidFill>
                <a:schemeClr val="accent2"/>
              </a:solidFill>
            </a:endParaRPr>
          </a:p>
          <a:p>
            <a:pPr marL="0" indent="0" algn="ctr" eaLnBrk="1" hangingPunct="1">
              <a:lnSpc>
                <a:spcPct val="80000"/>
              </a:lnSpc>
              <a:spcBef>
                <a:spcPct val="0"/>
              </a:spcBef>
              <a:buFontTx/>
              <a:buNone/>
            </a:pPr>
            <a:endParaRPr lang="ru-RU" sz="1600" b="1" smtClean="0"/>
          </a:p>
          <a:p>
            <a:pPr marL="0" indent="0" algn="just" eaLnBrk="1" hangingPunct="1">
              <a:lnSpc>
                <a:spcPct val="80000"/>
              </a:lnSpc>
              <a:spcBef>
                <a:spcPct val="0"/>
              </a:spcBef>
              <a:buFontTx/>
              <a:buNone/>
            </a:pPr>
            <a:r>
              <a:rPr lang="ru-RU" b="1" smtClean="0">
                <a:solidFill>
                  <a:srgbClr val="FF0000"/>
                </a:solidFill>
              </a:rPr>
              <a:t>Абсолютно твердое - </a:t>
            </a:r>
            <a:r>
              <a:rPr lang="ru-RU" sz="2400" b="1" smtClean="0">
                <a:solidFill>
                  <a:srgbClr val="0000FF"/>
                </a:solidFill>
              </a:rPr>
              <a:t>тело, которое ни при каких </a:t>
            </a:r>
          </a:p>
          <a:p>
            <a:pPr marL="0" indent="0" algn="just" eaLnBrk="1" hangingPunct="1">
              <a:lnSpc>
                <a:spcPct val="80000"/>
              </a:lnSpc>
              <a:spcBef>
                <a:spcPct val="0"/>
              </a:spcBef>
              <a:buFontTx/>
              <a:buNone/>
            </a:pPr>
            <a:r>
              <a:rPr lang="ru-RU" sz="2000" b="1" smtClean="0">
                <a:solidFill>
                  <a:srgbClr val="0000FF"/>
                </a:solidFill>
              </a:rPr>
              <a:t>	</a:t>
            </a:r>
            <a:r>
              <a:rPr lang="ru-RU" sz="2400" b="1" smtClean="0">
                <a:solidFill>
                  <a:srgbClr val="FF0000"/>
                </a:solidFill>
              </a:rPr>
              <a:t>тело</a:t>
            </a:r>
            <a:r>
              <a:rPr lang="ru-RU" sz="2000" b="1" smtClean="0">
                <a:solidFill>
                  <a:srgbClr val="0000FF"/>
                </a:solidFill>
              </a:rPr>
              <a:t> 		</a:t>
            </a:r>
            <a:r>
              <a:rPr lang="ru-RU" sz="2400" b="1" smtClean="0">
                <a:solidFill>
                  <a:srgbClr val="0000FF"/>
                </a:solidFill>
              </a:rPr>
              <a:t>условиях не</a:t>
            </a:r>
            <a:r>
              <a:rPr lang="ru-RU" sz="2000" b="1" smtClean="0">
                <a:solidFill>
                  <a:srgbClr val="0000FF"/>
                </a:solidFill>
              </a:rPr>
              <a:t> </a:t>
            </a:r>
            <a:r>
              <a:rPr lang="ru-RU" sz="2400" b="1" smtClean="0">
                <a:solidFill>
                  <a:srgbClr val="0000FF"/>
                </a:solidFill>
              </a:rPr>
              <a:t>может деформироваться 			  и при всех условиях расстояние 				  между двумя точками этого тела  </a:t>
            </a:r>
          </a:p>
          <a:p>
            <a:pPr marL="0" indent="0" algn="just" eaLnBrk="1" hangingPunct="1">
              <a:lnSpc>
                <a:spcPct val="80000"/>
              </a:lnSpc>
              <a:spcBef>
                <a:spcPct val="0"/>
              </a:spcBef>
              <a:buFontTx/>
              <a:buNone/>
            </a:pPr>
            <a:r>
              <a:rPr lang="ru-RU" sz="2400" b="1" smtClean="0">
                <a:solidFill>
                  <a:srgbClr val="0000FF"/>
                </a:solidFill>
              </a:rPr>
              <a:t>            		  остается постоянным</a:t>
            </a:r>
          </a:p>
          <a:p>
            <a:pPr marL="0" indent="0" algn="just" eaLnBrk="1" hangingPunct="1">
              <a:lnSpc>
                <a:spcPct val="80000"/>
              </a:lnSpc>
              <a:spcBef>
                <a:spcPct val="0"/>
              </a:spcBef>
              <a:buFontTx/>
              <a:buNone/>
            </a:pPr>
            <a:endParaRPr lang="ru-RU" sz="2400" b="1" smtClean="0">
              <a:solidFill>
                <a:srgbClr val="0000FF"/>
              </a:solidFill>
            </a:endParaRPr>
          </a:p>
          <a:p>
            <a:pPr marL="0" indent="0" algn="ctr" eaLnBrk="1" hangingPunct="1">
              <a:lnSpc>
                <a:spcPct val="80000"/>
              </a:lnSpc>
              <a:spcBef>
                <a:spcPct val="0"/>
              </a:spcBef>
              <a:buFontTx/>
              <a:buNone/>
            </a:pPr>
            <a:r>
              <a:rPr lang="ru-RU" sz="2000" b="1" smtClean="0"/>
              <a:t> </a:t>
            </a:r>
          </a:p>
          <a:p>
            <a:pPr marL="0" indent="0" algn="just" eaLnBrk="1" hangingPunct="1">
              <a:lnSpc>
                <a:spcPct val="80000"/>
              </a:lnSpc>
              <a:spcBef>
                <a:spcPct val="0"/>
              </a:spcBef>
              <a:buFontTx/>
              <a:buNone/>
            </a:pPr>
            <a:r>
              <a:rPr lang="ru-RU" sz="2800" b="1" smtClean="0">
                <a:solidFill>
                  <a:srgbClr val="FF0000"/>
                </a:solidFill>
              </a:rPr>
              <a:t>Абсолютно упругое - </a:t>
            </a:r>
            <a:r>
              <a:rPr lang="ru-RU" sz="2400" b="1" smtClean="0">
                <a:solidFill>
                  <a:schemeClr val="accent2"/>
                </a:solidFill>
              </a:rPr>
              <a:t>Тело, деформация которого </a:t>
            </a:r>
          </a:p>
          <a:p>
            <a:pPr marL="0" indent="0" algn="just" eaLnBrk="1" hangingPunct="1">
              <a:lnSpc>
                <a:spcPct val="80000"/>
              </a:lnSpc>
              <a:spcBef>
                <a:spcPct val="0"/>
              </a:spcBef>
              <a:buFontTx/>
              <a:buNone/>
            </a:pPr>
            <a:r>
              <a:rPr lang="ru-RU" sz="1600" b="1" smtClean="0"/>
              <a:t>	</a:t>
            </a:r>
            <a:r>
              <a:rPr lang="ru-RU" sz="2400" b="1" smtClean="0"/>
              <a:t> </a:t>
            </a:r>
            <a:r>
              <a:rPr lang="ru-RU" sz="2400" b="1" smtClean="0">
                <a:solidFill>
                  <a:srgbClr val="FF0000"/>
                </a:solidFill>
              </a:rPr>
              <a:t>тело  </a:t>
            </a:r>
            <a:r>
              <a:rPr lang="ru-RU" sz="2400" b="1" smtClean="0"/>
              <a:t>   	      </a:t>
            </a:r>
            <a:r>
              <a:rPr lang="ru-RU" sz="2400" b="1" smtClean="0">
                <a:solidFill>
                  <a:srgbClr val="0000FF"/>
                </a:solidFill>
              </a:rPr>
              <a:t>подчиняется закону</a:t>
            </a:r>
            <a:r>
              <a:rPr lang="ru-RU" sz="2400" b="1" smtClean="0"/>
              <a:t> </a:t>
            </a:r>
            <a:r>
              <a:rPr lang="ru-RU" sz="2400" b="1" smtClean="0">
                <a:solidFill>
                  <a:srgbClr val="0000FF"/>
                </a:solidFill>
              </a:rPr>
              <a:t>Гука,</a:t>
            </a:r>
            <a:r>
              <a:rPr lang="ru-RU" sz="1600" b="1" smtClean="0">
                <a:solidFill>
                  <a:srgbClr val="0000FF"/>
                </a:solidFill>
              </a:rPr>
              <a:t> </a:t>
            </a:r>
            <a:r>
              <a:rPr lang="ru-RU" sz="2400" b="1" smtClean="0">
                <a:solidFill>
                  <a:srgbClr val="0000FF"/>
                </a:solidFill>
              </a:rPr>
              <a:t>а после </a:t>
            </a:r>
          </a:p>
          <a:p>
            <a:pPr marL="0" indent="0" algn="just" eaLnBrk="1" hangingPunct="1">
              <a:lnSpc>
                <a:spcPct val="80000"/>
              </a:lnSpc>
              <a:spcBef>
                <a:spcPct val="0"/>
              </a:spcBef>
              <a:buFontTx/>
              <a:buNone/>
            </a:pPr>
            <a:r>
              <a:rPr lang="ru-RU" sz="2400" b="1" smtClean="0">
                <a:solidFill>
                  <a:srgbClr val="0000FF"/>
                </a:solidFill>
              </a:rPr>
              <a:t>			      прекращения действия внешних 			      сил принимает свои 					первоначальные размеры и форму.</a:t>
            </a:r>
            <a:endParaRPr lang="ru-RU" sz="2400" b="1" smtClean="0">
              <a:solidFill>
                <a:schemeClr val="accent2"/>
              </a:solidFill>
            </a:endParaRPr>
          </a:p>
          <a:p>
            <a:pPr marL="0" indent="0" algn="ctr" eaLnBrk="1" hangingPunct="1">
              <a:lnSpc>
                <a:spcPct val="80000"/>
              </a:lnSpc>
              <a:spcBef>
                <a:spcPct val="0"/>
              </a:spcBef>
              <a:buFontTx/>
              <a:buNone/>
            </a:pPr>
            <a:r>
              <a:rPr lang="ru-RU" sz="1600" b="1" smtClean="0">
                <a:solidFill>
                  <a:srgbClr val="0000FF"/>
                </a:solidFill>
              </a:rPr>
              <a:t>		</a:t>
            </a:r>
          </a:p>
          <a:p>
            <a:pPr marL="0" indent="0" eaLnBrk="1" hangingPunct="1">
              <a:lnSpc>
                <a:spcPct val="120000"/>
              </a:lnSpc>
              <a:buFont typeface="Monotype Sorts"/>
              <a:buNone/>
            </a:pPr>
            <a:endParaRPr lang="ru-RU" sz="1600" b="1" smtClean="0">
              <a:solidFill>
                <a:srgbClr val="FF0066"/>
              </a:solidFill>
            </a:endParaRPr>
          </a:p>
        </p:txBody>
      </p:sp>
    </p:spTree>
    <p:extLst>
      <p:ext uri="{BB962C8B-B14F-4D97-AF65-F5344CB8AC3E}">
        <p14:creationId xmlns:p14="http://schemas.microsoft.com/office/powerpoint/2010/main" val="1674784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ChangeArrowheads="1"/>
          </p:cNvSpPr>
          <p:nvPr/>
        </p:nvSpPr>
        <p:spPr bwMode="auto">
          <a:xfrm>
            <a:off x="250825" y="765175"/>
            <a:ext cx="864235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3200"/>
              <a:t>	</a:t>
            </a:r>
            <a:r>
              <a:rPr lang="ru-RU" sz="3200"/>
              <a:t>Основные законы механики установлены итальянским физиком и астрономом </a:t>
            </a:r>
            <a:r>
              <a:rPr lang="ru-RU" sz="3200" b="1">
                <a:solidFill>
                  <a:srgbClr val="FF0000"/>
                </a:solidFill>
              </a:rPr>
              <a:t>Г. Галилеем</a:t>
            </a:r>
            <a:r>
              <a:rPr lang="ru-RU" sz="3200"/>
              <a:t> (1564 – 1642) и окончательно сформулированы английским физиком </a:t>
            </a:r>
            <a:r>
              <a:rPr lang="ru-RU" sz="3200" b="1">
                <a:solidFill>
                  <a:srgbClr val="FF0000"/>
                </a:solidFill>
              </a:rPr>
              <a:t>И. Ньютоном</a:t>
            </a:r>
            <a:r>
              <a:rPr lang="ru-RU" sz="3200"/>
              <a:t> (1643 – 1727).</a:t>
            </a:r>
          </a:p>
          <a:p>
            <a:pPr algn="just"/>
            <a:r>
              <a:rPr lang="en-US" sz="3200"/>
              <a:t>	</a:t>
            </a:r>
            <a:r>
              <a:rPr lang="ru-RU" sz="3200"/>
              <a:t>Механика Галилея и Ньютона называется</a:t>
            </a:r>
            <a:r>
              <a:rPr lang="ru-RU" sz="3200" i="1"/>
              <a:t> </a:t>
            </a:r>
            <a:r>
              <a:rPr lang="ru-RU" sz="3200" b="1" i="1">
                <a:solidFill>
                  <a:srgbClr val="FF0000"/>
                </a:solidFill>
              </a:rPr>
              <a:t>классической</a:t>
            </a:r>
            <a:r>
              <a:rPr lang="ru-RU" sz="3200" i="1"/>
              <a:t>,</a:t>
            </a:r>
            <a:r>
              <a:rPr lang="ru-RU" sz="3200"/>
              <a:t> </a:t>
            </a:r>
            <a:r>
              <a:rPr lang="ru-RU" sz="3200" i="1"/>
              <a:t>т.к. она рассматривает </a:t>
            </a:r>
            <a:r>
              <a:rPr lang="ru-RU" sz="3200" b="1" i="1">
                <a:solidFill>
                  <a:srgbClr val="FF0000"/>
                </a:solidFill>
              </a:rPr>
              <a:t>движение макроскопических тел со скоростями, значительно меньшими скорости света в вакууме</a:t>
            </a:r>
            <a:r>
              <a:rPr lang="ru-RU" sz="3200" b="1">
                <a:solidFill>
                  <a:srgbClr val="FF0000"/>
                </a:solidFill>
              </a:rPr>
              <a:t>.</a:t>
            </a:r>
          </a:p>
        </p:txBody>
      </p:sp>
      <p:sp>
        <p:nvSpPr>
          <p:cNvPr id="55299"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EE166A0-488F-4D0A-B0EB-B72368B18AAB}" type="slidenum">
              <a:rPr lang="ru-RU" smtClean="0"/>
              <a:pPr eaLnBrk="1" hangingPunct="1"/>
              <a:t>6</a:t>
            </a:fld>
            <a:endParaRPr lang="ru-RU" smtClean="0"/>
          </a:p>
        </p:txBody>
      </p:sp>
    </p:spTree>
    <p:extLst>
      <p:ext uri="{BB962C8B-B14F-4D97-AF65-F5344CB8AC3E}">
        <p14:creationId xmlns:p14="http://schemas.microsoft.com/office/powerpoint/2010/main" val="2772518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B5361BF-1734-4DF6-A7E0-210AAAAB20A4}" type="slidenum">
              <a:rPr lang="ru-RU" smtClean="0"/>
              <a:pPr eaLnBrk="1" hangingPunct="1"/>
              <a:t>7</a:t>
            </a:fld>
            <a:endParaRPr lang="ru-RU" smtClean="0"/>
          </a:p>
        </p:txBody>
      </p:sp>
      <p:sp>
        <p:nvSpPr>
          <p:cNvPr id="10245" name="Rectangle 5"/>
          <p:cNvSpPr>
            <a:spLocks noChangeArrowheads="1"/>
          </p:cNvSpPr>
          <p:nvPr/>
        </p:nvSpPr>
        <p:spPr bwMode="auto">
          <a:xfrm>
            <a:off x="323850" y="887413"/>
            <a:ext cx="84963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14300" algn="just"/>
            <a:r>
              <a:rPr lang="en-US" sz="2400"/>
              <a:t>	</a:t>
            </a:r>
            <a:r>
              <a:rPr lang="ru-RU" sz="3200">
                <a:solidFill>
                  <a:srgbClr val="FF0000"/>
                </a:solidFill>
              </a:rPr>
              <a:t>Всякое движение </a:t>
            </a:r>
            <a:r>
              <a:rPr lang="ru-RU" sz="3200" i="1">
                <a:solidFill>
                  <a:srgbClr val="FF0000"/>
                </a:solidFill>
              </a:rPr>
              <a:t>относительно,</a:t>
            </a:r>
            <a:r>
              <a:rPr lang="ru-RU" sz="3200"/>
              <a:t> поэтому для описания движения необходимо условиться, относительно какого другого тела будет отсчитываться перемещение данного тела. </a:t>
            </a:r>
            <a:r>
              <a:rPr lang="ru-RU" sz="3200" i="1"/>
              <a:t>Выбранное для этой цели тело называют</a:t>
            </a:r>
            <a:r>
              <a:rPr lang="ru-RU" sz="3200" b="1" i="1"/>
              <a:t> </a:t>
            </a:r>
            <a:r>
              <a:rPr lang="ru-RU" sz="3200" b="1" i="1">
                <a:solidFill>
                  <a:srgbClr val="FF0000"/>
                </a:solidFill>
              </a:rPr>
              <a:t>телом отсчета.</a:t>
            </a:r>
            <a:endParaRPr lang="ru-RU" sz="3200">
              <a:solidFill>
                <a:srgbClr val="FF0000"/>
              </a:solidFill>
            </a:endParaRPr>
          </a:p>
          <a:p>
            <a:pPr indent="114300" algn="just"/>
            <a:r>
              <a:rPr lang="en-US" sz="3200"/>
              <a:t>	</a:t>
            </a:r>
            <a:r>
              <a:rPr lang="ru-RU" sz="3200"/>
              <a:t>Практически, для описания движения приходится связывать с телом отсчета </a:t>
            </a:r>
            <a:r>
              <a:rPr lang="ru-RU" sz="3200" b="1" i="1">
                <a:solidFill>
                  <a:srgbClr val="FF0000"/>
                </a:solidFill>
              </a:rPr>
              <a:t>систему координат</a:t>
            </a:r>
            <a:r>
              <a:rPr lang="ru-RU" sz="3200" b="1" i="1"/>
              <a:t> </a:t>
            </a:r>
            <a:r>
              <a:rPr lang="ru-RU" sz="3200"/>
              <a:t>(декартова, сферическая, цилиндрическая и т.д.)</a:t>
            </a:r>
            <a:r>
              <a:rPr lang="ru-RU" sz="3200" i="1"/>
              <a:t>. </a:t>
            </a:r>
            <a:endParaRPr lang="ru-RU" sz="3200"/>
          </a:p>
          <a:p>
            <a:pPr indent="114300" algn="just"/>
            <a:r>
              <a:rPr lang="en-US" sz="3200" b="1" i="1"/>
              <a:t>	</a:t>
            </a:r>
            <a:endParaRPr lang="ru-RU" sz="3200"/>
          </a:p>
        </p:txBody>
      </p:sp>
    </p:spTree>
    <p:extLst>
      <p:ext uri="{BB962C8B-B14F-4D97-AF65-F5344CB8AC3E}">
        <p14:creationId xmlns:p14="http://schemas.microsoft.com/office/powerpoint/2010/main" val="26431227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ChangeArrowheads="1"/>
          </p:cNvSpPr>
          <p:nvPr/>
        </p:nvSpPr>
        <p:spPr bwMode="auto">
          <a:xfrm>
            <a:off x="323850" y="620713"/>
            <a:ext cx="8496300"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3200" b="1" i="1"/>
              <a:t>	</a:t>
            </a:r>
            <a:r>
              <a:rPr lang="ru-RU" sz="3600" b="1" i="1">
                <a:solidFill>
                  <a:srgbClr val="FF0000"/>
                </a:solidFill>
              </a:rPr>
              <a:t>Система отсчета – </a:t>
            </a:r>
            <a:r>
              <a:rPr lang="ru-RU" sz="3600" i="1">
                <a:solidFill>
                  <a:srgbClr val="FF0000"/>
                </a:solidFill>
              </a:rPr>
              <a:t>совокупность системы координат и часов</a:t>
            </a:r>
            <a:r>
              <a:rPr lang="ru-RU" sz="3600" i="1"/>
              <a:t>, связанных с телом по отношению к которому изучается движение.</a:t>
            </a:r>
            <a:endParaRPr lang="ru-RU" sz="3600"/>
          </a:p>
          <a:p>
            <a:pPr algn="just"/>
            <a:r>
              <a:rPr lang="en-US" sz="3200"/>
              <a:t>	</a:t>
            </a:r>
            <a:r>
              <a:rPr lang="ru-RU" sz="3200"/>
              <a:t>Движения тела, как и материи, вообще не может быть вне времени и пространства. </a:t>
            </a:r>
            <a:r>
              <a:rPr lang="ru-RU" sz="3200">
                <a:solidFill>
                  <a:srgbClr val="FF0000"/>
                </a:solidFill>
              </a:rPr>
              <a:t>Материя, пространство и время неразрывно связаны между собой</a:t>
            </a:r>
            <a:r>
              <a:rPr lang="ru-RU" sz="3200"/>
              <a:t> (нет пространства без материи и времени и наоборот).</a:t>
            </a:r>
          </a:p>
        </p:txBody>
      </p:sp>
      <p:sp>
        <p:nvSpPr>
          <p:cNvPr id="60419"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D8EA315-3CF2-463C-9795-4E96AED2DEF1}" type="slidenum">
              <a:rPr lang="ru-RU" smtClean="0"/>
              <a:pPr eaLnBrk="1" hangingPunct="1"/>
              <a:t>8</a:t>
            </a:fld>
            <a:endParaRPr lang="ru-RU" smtClean="0"/>
          </a:p>
        </p:txBody>
      </p:sp>
    </p:spTree>
    <p:extLst>
      <p:ext uri="{BB962C8B-B14F-4D97-AF65-F5344CB8AC3E}">
        <p14:creationId xmlns:p14="http://schemas.microsoft.com/office/powerpoint/2010/main" val="4013775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Рисунок 6" descr="Images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2996952"/>
            <a:ext cx="4392488" cy="378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5"/>
          <p:cNvSpPr>
            <a:spLocks noChangeArrowheads="1"/>
          </p:cNvSpPr>
          <p:nvPr/>
        </p:nvSpPr>
        <p:spPr bwMode="auto">
          <a:xfrm>
            <a:off x="0" y="260648"/>
            <a:ext cx="896448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en-US" sz="2400" dirty="0">
                <a:cs typeface="Times New Roman" pitchFamily="18" charset="0"/>
              </a:rPr>
              <a:t>	</a:t>
            </a:r>
            <a:r>
              <a:rPr lang="ru-RU" sz="2400" dirty="0">
                <a:cs typeface="Times New Roman" pitchFamily="18" charset="0"/>
              </a:rPr>
              <a:t>Пространство трехмерно, поэтому «естественной» системой координат является, </a:t>
            </a:r>
            <a:r>
              <a:rPr lang="ru-RU" sz="2400" b="1" dirty="0">
                <a:solidFill>
                  <a:srgbClr val="FF0000"/>
                </a:solidFill>
                <a:cs typeface="Times New Roman" pitchFamily="18" charset="0"/>
              </a:rPr>
              <a:t>декартова</a:t>
            </a:r>
            <a:r>
              <a:rPr lang="ru-RU" sz="2400" dirty="0">
                <a:solidFill>
                  <a:srgbClr val="FF0000"/>
                </a:solidFill>
                <a:cs typeface="Times New Roman" pitchFamily="18" charset="0"/>
              </a:rPr>
              <a:t> или прямоугольная система </a:t>
            </a:r>
            <a:r>
              <a:rPr lang="ru-RU" sz="2400" dirty="0" smtClean="0">
                <a:solidFill>
                  <a:srgbClr val="FF0000"/>
                </a:solidFill>
                <a:cs typeface="Times New Roman" pitchFamily="18" charset="0"/>
              </a:rPr>
              <a:t>координат-</a:t>
            </a:r>
            <a:endParaRPr lang="ru-RU" sz="2400" dirty="0"/>
          </a:p>
          <a:p>
            <a:pPr algn="just" eaLnBrk="0" hangingPunct="0"/>
            <a:r>
              <a:rPr lang="en-US" sz="2400" dirty="0">
                <a:cs typeface="Times New Roman" pitchFamily="18" charset="0"/>
              </a:rPr>
              <a:t>	</a:t>
            </a:r>
            <a:endParaRPr lang="ru-RU" sz="2400" dirty="0">
              <a:cs typeface="Times New Roman" pitchFamily="18" charset="0"/>
            </a:endParaRPr>
          </a:p>
          <a:p>
            <a:pPr algn="just" eaLnBrk="0" hangingPunct="0"/>
            <a:r>
              <a:rPr lang="ru-RU" sz="2400" dirty="0" smtClean="0">
                <a:solidFill>
                  <a:srgbClr val="FF0000"/>
                </a:solidFill>
                <a:cs typeface="Times New Roman" pitchFamily="18" charset="0"/>
              </a:rPr>
              <a:t>положение </a:t>
            </a:r>
            <a:r>
              <a:rPr lang="ru-RU" sz="2400" dirty="0">
                <a:solidFill>
                  <a:srgbClr val="FF0000"/>
                </a:solidFill>
                <a:cs typeface="Times New Roman" pitchFamily="18" charset="0"/>
              </a:rPr>
              <a:t>точки </a:t>
            </a:r>
            <a:r>
              <a:rPr lang="ru-RU" sz="2400" b="1" i="1" dirty="0">
                <a:solidFill>
                  <a:srgbClr val="FF0000"/>
                </a:solidFill>
                <a:cs typeface="Times New Roman" pitchFamily="18" charset="0"/>
              </a:rPr>
              <a:t>А</a:t>
            </a:r>
            <a:r>
              <a:rPr lang="ru-RU" sz="2400" dirty="0">
                <a:cs typeface="Times New Roman" pitchFamily="18" charset="0"/>
              </a:rPr>
              <a:t> в данный момент времени по отношению к этой системе </a:t>
            </a:r>
            <a:r>
              <a:rPr lang="ru-RU" sz="2400" dirty="0">
                <a:solidFill>
                  <a:srgbClr val="FF0000"/>
                </a:solidFill>
                <a:cs typeface="Times New Roman" pitchFamily="18" charset="0"/>
              </a:rPr>
              <a:t>характеризуется тремя координатами </a:t>
            </a:r>
            <a:r>
              <a:rPr lang="ru-RU" sz="2400" i="1" dirty="0">
                <a:solidFill>
                  <a:srgbClr val="FF0000"/>
                </a:solidFill>
                <a:cs typeface="Times New Roman" pitchFamily="18" charset="0"/>
              </a:rPr>
              <a:t>x, </a:t>
            </a:r>
            <a:r>
              <a:rPr lang="en-US" sz="2400" i="1" dirty="0">
                <a:solidFill>
                  <a:srgbClr val="FF0000"/>
                </a:solidFill>
                <a:cs typeface="Times New Roman" pitchFamily="18" charset="0"/>
              </a:rPr>
              <a:t>y</a:t>
            </a:r>
            <a:r>
              <a:rPr lang="ru-RU" sz="2400" i="1" dirty="0">
                <a:solidFill>
                  <a:srgbClr val="FF0000"/>
                </a:solidFill>
                <a:cs typeface="Times New Roman" pitchFamily="18" charset="0"/>
              </a:rPr>
              <a:t>, </a:t>
            </a:r>
            <a:r>
              <a:rPr lang="en-US" sz="2400" i="1" dirty="0">
                <a:solidFill>
                  <a:srgbClr val="FF0000"/>
                </a:solidFill>
                <a:cs typeface="Times New Roman" pitchFamily="18" charset="0"/>
              </a:rPr>
              <a:t>z</a:t>
            </a:r>
            <a:r>
              <a:rPr lang="ru-RU" sz="2400" dirty="0">
                <a:solidFill>
                  <a:srgbClr val="FF0000"/>
                </a:solidFill>
                <a:cs typeface="Times New Roman" pitchFamily="18" charset="0"/>
              </a:rPr>
              <a:t> или радиус-вектором </a:t>
            </a:r>
            <a:r>
              <a:rPr lang="ru-RU" sz="2400" dirty="0">
                <a:cs typeface="Times New Roman" pitchFamily="18" charset="0"/>
              </a:rPr>
              <a:t>проведенным из начала </a:t>
            </a:r>
            <a:r>
              <a:rPr lang="en-US" sz="2400" dirty="0">
                <a:cs typeface="Times New Roman" pitchFamily="18" charset="0"/>
              </a:rPr>
              <a:t> </a:t>
            </a:r>
            <a:r>
              <a:rPr lang="ru-RU" sz="2400" dirty="0">
                <a:cs typeface="Times New Roman" pitchFamily="18" charset="0"/>
              </a:rPr>
              <a:t>координат в данную точку</a:t>
            </a:r>
            <a:endParaRPr lang="ru-RU" sz="2400" dirty="0">
              <a:solidFill>
                <a:srgbClr val="FF0000"/>
              </a:solidFill>
            </a:endParaRPr>
          </a:p>
        </p:txBody>
      </p:sp>
      <p:graphicFrame>
        <p:nvGraphicFramePr>
          <p:cNvPr id="3074" name="Object 4"/>
          <p:cNvGraphicFramePr>
            <a:graphicFrameLocks noChangeAspect="1"/>
          </p:cNvGraphicFramePr>
          <p:nvPr>
            <p:extLst>
              <p:ext uri="{D42A27DB-BD31-4B8C-83A1-F6EECF244321}">
                <p14:modId xmlns:p14="http://schemas.microsoft.com/office/powerpoint/2010/main" val="8942382"/>
              </p:ext>
            </p:extLst>
          </p:nvPr>
        </p:nvGraphicFramePr>
        <p:xfrm>
          <a:off x="2123728" y="2996952"/>
          <a:ext cx="311150" cy="454025"/>
        </p:xfrm>
        <a:graphic>
          <a:graphicData uri="http://schemas.openxmlformats.org/presentationml/2006/ole">
            <mc:AlternateContent xmlns:mc="http://schemas.openxmlformats.org/markup-compatibility/2006">
              <mc:Choice xmlns:v="urn:schemas-microsoft-com:vml" Requires="v">
                <p:oleObj spid="_x0000_s5130" name="Формула" r:id="rId4" imgW="215640" imgH="304560" progId="Equation.3">
                  <p:embed/>
                </p:oleObj>
              </mc:Choice>
              <mc:Fallback>
                <p:oleObj name="Формула" r:id="rId4" imgW="215640" imgH="3045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2996952"/>
                        <a:ext cx="31115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51389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ChangeArrowheads="1"/>
          </p:cNvSpPr>
          <p:nvPr/>
        </p:nvSpPr>
        <p:spPr bwMode="auto">
          <a:xfrm>
            <a:off x="0" y="2476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61443" name="Rectangle 6"/>
          <p:cNvSpPr>
            <a:spLocks noChangeArrowheads="1"/>
          </p:cNvSpPr>
          <p:nvPr/>
        </p:nvSpPr>
        <p:spPr bwMode="auto">
          <a:xfrm>
            <a:off x="3228975" y="3081338"/>
            <a:ext cx="23050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ru-RU" sz="3200">
                <a:cs typeface="Times New Roman" pitchFamily="18" charset="0"/>
              </a:rPr>
              <a:t>Рисунок 2.1</a:t>
            </a:r>
            <a:endParaRPr lang="ru-RU" sz="3200"/>
          </a:p>
        </p:txBody>
      </p:sp>
      <p:sp>
        <p:nvSpPr>
          <p:cNvPr id="61444" name="Rectangle 7"/>
          <p:cNvSpPr>
            <a:spLocks noChangeArrowheads="1"/>
          </p:cNvSpPr>
          <p:nvPr/>
        </p:nvSpPr>
        <p:spPr bwMode="auto">
          <a:xfrm>
            <a:off x="395288" y="3579813"/>
            <a:ext cx="84963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r>
              <a:rPr lang="en-US" sz="2400"/>
              <a:t>	</a:t>
            </a:r>
            <a:r>
              <a:rPr lang="ru-RU" sz="3200"/>
              <a:t>При движении материальной точки её координаты с течением времени изменяются.</a:t>
            </a:r>
          </a:p>
          <a:p>
            <a:pPr indent="342900" algn="just"/>
            <a:r>
              <a:rPr lang="en-US" sz="3200"/>
              <a:t>	</a:t>
            </a:r>
            <a:r>
              <a:rPr lang="ru-RU" sz="3200"/>
              <a:t>В общем случае её движение определяется скалярными </a:t>
            </a:r>
            <a:r>
              <a:rPr lang="en-US" sz="3200"/>
              <a:t> </a:t>
            </a:r>
            <a:r>
              <a:rPr lang="ru-RU" sz="3200"/>
              <a:t>или векторными  уравнениями:</a:t>
            </a:r>
          </a:p>
        </p:txBody>
      </p:sp>
      <p:sp>
        <p:nvSpPr>
          <p:cNvPr id="61445" name="Rectangle 9"/>
          <p:cNvSpPr>
            <a:spLocks noChangeArrowheads="1"/>
          </p:cNvSpPr>
          <p:nvPr/>
        </p:nvSpPr>
        <p:spPr bwMode="auto">
          <a:xfrm>
            <a:off x="0" y="31781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61446"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428AA7E-3520-4B9E-909A-E3F9FB475990}" type="slidenum">
              <a:rPr lang="ru-RU" smtClean="0"/>
              <a:pPr eaLnBrk="1" hangingPunct="1"/>
              <a:t>10</a:t>
            </a:fld>
            <a:endParaRPr lang="ru-RU" smtClean="0"/>
          </a:p>
        </p:txBody>
      </p:sp>
      <p:pic>
        <p:nvPicPr>
          <p:cNvPr id="61447" name="Рисунок 10" descr="Механи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0"/>
            <a:ext cx="5256213"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455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4"/>
          <p:cNvSpPr>
            <a:spLocks noChangeArrowheads="1"/>
          </p:cNvSpPr>
          <p:nvPr/>
        </p:nvSpPr>
        <p:spPr bwMode="auto">
          <a:xfrm>
            <a:off x="0" y="-76200"/>
            <a:ext cx="9144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ru-RU" sz="3200" b="1" i="1">
                <a:solidFill>
                  <a:srgbClr val="FF0000"/>
                </a:solidFill>
                <a:cs typeface="Times New Roman" pitchFamily="18" charset="0"/>
              </a:rPr>
              <a:t>Кинематические уравнения движения материальной точки:</a:t>
            </a:r>
          </a:p>
          <a:p>
            <a:pPr algn="just"/>
            <a:endParaRPr lang="ru-RU" sz="2400">
              <a:solidFill>
                <a:srgbClr val="FF0000"/>
              </a:solidFill>
            </a:endParaRPr>
          </a:p>
          <a:p>
            <a:pPr algn="just"/>
            <a:endParaRPr lang="ru-RU" sz="2400">
              <a:solidFill>
                <a:srgbClr val="FF0000"/>
              </a:solidFill>
            </a:endParaRPr>
          </a:p>
          <a:p>
            <a:pPr algn="just"/>
            <a:r>
              <a:rPr lang="ru-RU" sz="2800"/>
              <a:t>Эти уравнения эквивалентны векторному уравнению</a:t>
            </a:r>
          </a:p>
        </p:txBody>
      </p:sp>
      <p:sp>
        <p:nvSpPr>
          <p:cNvPr id="4103" name="Rectangle 6"/>
          <p:cNvSpPr>
            <a:spLocks noChangeArrowheads="1"/>
          </p:cNvSpPr>
          <p:nvPr/>
        </p:nvSpPr>
        <p:spPr bwMode="auto">
          <a:xfrm>
            <a:off x="0" y="3173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4104" name="Rectangle 9"/>
          <p:cNvSpPr>
            <a:spLocks noChangeArrowheads="1"/>
          </p:cNvSpPr>
          <p:nvPr/>
        </p:nvSpPr>
        <p:spPr bwMode="auto">
          <a:xfrm>
            <a:off x="0" y="3068638"/>
            <a:ext cx="87487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cs typeface="Times New Roman" pitchFamily="18" charset="0"/>
              </a:rPr>
              <a:t>где </a:t>
            </a:r>
            <a:r>
              <a:rPr lang="ru-RU" sz="3200" i="1">
                <a:cs typeface="Times New Roman" pitchFamily="18" charset="0"/>
              </a:rPr>
              <a:t>х, у, </a:t>
            </a:r>
            <a:r>
              <a:rPr lang="en-US" sz="3200" i="1">
                <a:cs typeface="Times New Roman" pitchFamily="18" charset="0"/>
              </a:rPr>
              <a:t>z</a:t>
            </a:r>
            <a:r>
              <a:rPr lang="ru-RU" sz="3200">
                <a:cs typeface="Times New Roman" pitchFamily="18" charset="0"/>
              </a:rPr>
              <a:t> – проекции  радиус-вектора</a:t>
            </a:r>
            <a:endParaRPr lang="ru-RU" sz="3200"/>
          </a:p>
        </p:txBody>
      </p:sp>
      <p:sp>
        <p:nvSpPr>
          <p:cNvPr id="4105" name="Rectangle 10"/>
          <p:cNvSpPr>
            <a:spLocks noChangeArrowheads="1"/>
          </p:cNvSpPr>
          <p:nvPr/>
        </p:nvSpPr>
        <p:spPr bwMode="auto">
          <a:xfrm>
            <a:off x="323850" y="3141663"/>
            <a:ext cx="84963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114300" algn="just"/>
            <a:r>
              <a:rPr lang="ru-RU" sz="1400">
                <a:cs typeface="Times New Roman" pitchFamily="18" charset="0"/>
              </a:rPr>
              <a:t> </a:t>
            </a:r>
            <a:r>
              <a:rPr lang="en-US" sz="1400">
                <a:cs typeface="Times New Roman" pitchFamily="18" charset="0"/>
              </a:rPr>
              <a:t>                                                                                                                                              </a:t>
            </a:r>
            <a:r>
              <a:rPr lang="ru-RU" sz="1400">
                <a:cs typeface="Times New Roman" pitchFamily="18" charset="0"/>
              </a:rPr>
              <a:t>         </a:t>
            </a:r>
            <a:r>
              <a:rPr lang="ru-RU" sz="3200">
                <a:cs typeface="Times New Roman" pitchFamily="18" charset="0"/>
              </a:rPr>
              <a:t>на оси координат, а </a:t>
            </a:r>
            <a:r>
              <a:rPr lang="en-US" sz="3200" b="1">
                <a:cs typeface="Times New Roman" pitchFamily="18" charset="0"/>
              </a:rPr>
              <a:t>i</a:t>
            </a:r>
            <a:r>
              <a:rPr lang="ru-RU" sz="3200" b="1">
                <a:cs typeface="Times New Roman" pitchFamily="18" charset="0"/>
              </a:rPr>
              <a:t>, </a:t>
            </a:r>
            <a:r>
              <a:rPr lang="en-US" sz="3200" b="1">
                <a:cs typeface="Times New Roman" pitchFamily="18" charset="0"/>
              </a:rPr>
              <a:t>j</a:t>
            </a:r>
            <a:r>
              <a:rPr lang="ru-RU" sz="3200" b="1">
                <a:cs typeface="Times New Roman" pitchFamily="18" charset="0"/>
              </a:rPr>
              <a:t>, </a:t>
            </a:r>
            <a:r>
              <a:rPr lang="en-US" sz="3200" b="1">
                <a:cs typeface="Times New Roman" pitchFamily="18" charset="0"/>
              </a:rPr>
              <a:t>k</a:t>
            </a:r>
            <a:r>
              <a:rPr lang="en-US" sz="3200">
                <a:cs typeface="Times New Roman" pitchFamily="18" charset="0"/>
              </a:rPr>
              <a:t> </a:t>
            </a:r>
            <a:r>
              <a:rPr lang="ru-RU" sz="3200">
                <a:cs typeface="Times New Roman" pitchFamily="18" charset="0"/>
              </a:rPr>
              <a:t>– </a:t>
            </a:r>
            <a:r>
              <a:rPr lang="ru-RU" sz="3200" b="1" i="1">
                <a:solidFill>
                  <a:srgbClr val="FF0000"/>
                </a:solidFill>
                <a:cs typeface="Times New Roman" pitchFamily="18" charset="0"/>
              </a:rPr>
              <a:t>единичные векторы</a:t>
            </a:r>
            <a:r>
              <a:rPr lang="en-US" sz="3200" b="1" i="1">
                <a:solidFill>
                  <a:srgbClr val="A50021"/>
                </a:solidFill>
                <a:cs typeface="Times New Roman" pitchFamily="18" charset="0"/>
              </a:rPr>
              <a:t> </a:t>
            </a:r>
            <a:r>
              <a:rPr lang="ru-RU" sz="3200">
                <a:cs typeface="Times New Roman" pitchFamily="18" charset="0"/>
              </a:rPr>
              <a:t>(</a:t>
            </a:r>
            <a:r>
              <a:rPr lang="ru-RU" sz="3200" b="1" i="1">
                <a:solidFill>
                  <a:srgbClr val="FF0000"/>
                </a:solidFill>
                <a:cs typeface="Times New Roman" pitchFamily="18" charset="0"/>
              </a:rPr>
              <a:t>орты</a:t>
            </a:r>
            <a:r>
              <a:rPr lang="ru-RU" sz="3200">
                <a:cs typeface="Times New Roman" pitchFamily="18" charset="0"/>
              </a:rPr>
              <a:t>), направленные по соответствующим осям, причем</a:t>
            </a:r>
          </a:p>
          <a:p>
            <a:pPr indent="114300" algn="just"/>
            <a:endParaRPr lang="ru-RU" sz="3200"/>
          </a:p>
          <a:p>
            <a:pPr indent="114300" algn="just" eaLnBrk="0" hangingPunct="0"/>
            <a:r>
              <a:rPr lang="en-US" sz="3200">
                <a:cs typeface="Times New Roman" pitchFamily="18" charset="0"/>
              </a:rPr>
              <a:t>	</a:t>
            </a:r>
            <a:endParaRPr lang="ru-RU" sz="3200">
              <a:cs typeface="Times New Roman" pitchFamily="18" charset="0"/>
            </a:endParaRPr>
          </a:p>
        </p:txBody>
      </p:sp>
      <p:sp>
        <p:nvSpPr>
          <p:cNvPr id="4106"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312F9A0-3CE3-4E84-B0DD-A5D198FC054E}" type="slidenum">
              <a:rPr lang="ru-RU" smtClean="0"/>
              <a:pPr eaLnBrk="1" hangingPunct="1"/>
              <a:t>11</a:t>
            </a:fld>
            <a:endParaRPr lang="ru-RU" smtClean="0"/>
          </a:p>
        </p:txBody>
      </p:sp>
      <p:sp>
        <p:nvSpPr>
          <p:cNvPr id="410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098" name="Object 9"/>
          <p:cNvGraphicFramePr>
            <a:graphicFrameLocks noChangeAspect="1"/>
          </p:cNvGraphicFramePr>
          <p:nvPr/>
        </p:nvGraphicFramePr>
        <p:xfrm>
          <a:off x="1619250" y="1916113"/>
          <a:ext cx="4897438" cy="1214437"/>
        </p:xfrm>
        <a:graphic>
          <a:graphicData uri="http://schemas.openxmlformats.org/presentationml/2006/ole">
            <mc:AlternateContent xmlns:mc="http://schemas.openxmlformats.org/markup-compatibility/2006">
              <mc:Choice xmlns:v="urn:schemas-microsoft-com:vml" Requires="v">
                <p:oleObj spid="_x0000_s6174" name="Формула" r:id="rId3" imgW="1143000" imgH="279360" progId="Equation.3">
                  <p:embed/>
                </p:oleObj>
              </mc:Choice>
              <mc:Fallback>
                <p:oleObj name="Формула" r:id="rId3" imgW="1143000" imgH="2793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916113"/>
                        <a:ext cx="4897438" cy="1214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89" name="Object 33"/>
          <p:cNvGraphicFramePr>
            <a:graphicFrameLocks noChangeAspect="1"/>
          </p:cNvGraphicFramePr>
          <p:nvPr/>
        </p:nvGraphicFramePr>
        <p:xfrm>
          <a:off x="1908175" y="5373688"/>
          <a:ext cx="5453063" cy="819150"/>
        </p:xfrm>
        <a:graphic>
          <a:graphicData uri="http://schemas.openxmlformats.org/presentationml/2006/ole">
            <mc:AlternateContent xmlns:mc="http://schemas.openxmlformats.org/markup-compatibility/2006">
              <mc:Choice xmlns:v="urn:schemas-microsoft-com:vml" Requires="v">
                <p:oleObj spid="_x0000_s6175" name="Формула" r:id="rId5" imgW="1993680" imgH="304560" progId="Equation.3">
                  <p:embed/>
                </p:oleObj>
              </mc:Choice>
              <mc:Fallback>
                <p:oleObj name="Формула" r:id="rId5" imgW="1993680" imgH="304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5373688"/>
                        <a:ext cx="5453063" cy="81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8"/>
          <p:cNvGraphicFramePr>
            <a:graphicFrameLocks noChangeAspect="1"/>
          </p:cNvGraphicFramePr>
          <p:nvPr/>
        </p:nvGraphicFramePr>
        <p:xfrm>
          <a:off x="7380288" y="3068638"/>
          <a:ext cx="323850" cy="509587"/>
        </p:xfrm>
        <a:graphic>
          <a:graphicData uri="http://schemas.openxmlformats.org/presentationml/2006/ole">
            <mc:AlternateContent xmlns:mc="http://schemas.openxmlformats.org/markup-compatibility/2006">
              <mc:Choice xmlns:v="urn:schemas-microsoft-com:vml" Requires="v">
                <p:oleObj spid="_x0000_s6176" name="Формула" r:id="rId7" imgW="279360" imgH="419040" progId="Equation.3">
                  <p:embed/>
                </p:oleObj>
              </mc:Choice>
              <mc:Fallback>
                <p:oleObj name="Формула" r:id="rId7" imgW="27936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80288" y="3068638"/>
                        <a:ext cx="323850" cy="509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8" name="Номер слайда 8"/>
          <p:cNvSpPr txBox="1">
            <a:spLocks/>
          </p:cNvSpPr>
          <p:nvPr/>
        </p:nvSpPr>
        <p:spPr bwMode="auto">
          <a:xfrm>
            <a:off x="6705600" y="63976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67404FC9-CA69-4A64-820A-AFD057D7D18C}" type="slidenum">
              <a:rPr lang="ru-RU" sz="1400"/>
              <a:pPr algn="r" eaLnBrk="1" hangingPunct="1"/>
              <a:t>11</a:t>
            </a:fld>
            <a:endParaRPr lang="ru-RU" sz="1400"/>
          </a:p>
        </p:txBody>
      </p:sp>
      <p:graphicFrame>
        <p:nvGraphicFramePr>
          <p:cNvPr id="4101" name="Object 12"/>
          <p:cNvGraphicFramePr>
            <a:graphicFrameLocks noChangeAspect="1"/>
          </p:cNvGraphicFramePr>
          <p:nvPr/>
        </p:nvGraphicFramePr>
        <p:xfrm>
          <a:off x="179388" y="1052513"/>
          <a:ext cx="8101012" cy="652462"/>
        </p:xfrm>
        <a:graphic>
          <a:graphicData uri="http://schemas.openxmlformats.org/presentationml/2006/ole">
            <mc:AlternateContent xmlns:mc="http://schemas.openxmlformats.org/markup-compatibility/2006">
              <mc:Choice xmlns:v="urn:schemas-microsoft-com:vml" Requires="v">
                <p:oleObj spid="_x0000_s6177" name="Формула" r:id="rId9" imgW="7251480" imgH="583920" progId="Equation.3">
                  <p:embed/>
                </p:oleObj>
              </mc:Choice>
              <mc:Fallback>
                <p:oleObj name="Формула" r:id="rId9" imgW="7251480" imgH="58392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388" y="1052513"/>
                        <a:ext cx="8101012" cy="652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401163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ChangeArrowheads="1"/>
          </p:cNvSpPr>
          <p:nvPr/>
        </p:nvSpPr>
        <p:spPr bwMode="auto">
          <a:xfrm>
            <a:off x="179388" y="549275"/>
            <a:ext cx="871378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3200" i="1"/>
              <a:t>	</a:t>
            </a:r>
            <a:r>
              <a:rPr lang="ru-RU" sz="3200" i="1"/>
              <a:t>Число независимых координат, полностью определяющих положение точки в пространстве, называется</a:t>
            </a:r>
            <a:r>
              <a:rPr lang="ru-RU" sz="3200" b="1" i="1"/>
              <a:t> </a:t>
            </a:r>
            <a:r>
              <a:rPr lang="ru-RU" sz="3200" b="1" i="1">
                <a:solidFill>
                  <a:srgbClr val="FF0000"/>
                </a:solidFill>
              </a:rPr>
              <a:t>числом степеней свободы  </a:t>
            </a:r>
            <a:r>
              <a:rPr lang="en-US" sz="3200" b="1" i="1">
                <a:solidFill>
                  <a:srgbClr val="FF0000"/>
                </a:solidFill>
              </a:rPr>
              <a:t>i</a:t>
            </a:r>
            <a:endParaRPr lang="ru-RU" sz="3200" b="1" i="1">
              <a:solidFill>
                <a:srgbClr val="FF0000"/>
              </a:solidFill>
            </a:endParaRPr>
          </a:p>
          <a:p>
            <a:pPr algn="just"/>
            <a:endParaRPr lang="ru-RU" sz="3200">
              <a:solidFill>
                <a:srgbClr val="FF0000"/>
              </a:solidFill>
            </a:endParaRPr>
          </a:p>
          <a:p>
            <a:pPr algn="just"/>
            <a:r>
              <a:rPr lang="en-US" sz="3200"/>
              <a:t>	</a:t>
            </a:r>
            <a:r>
              <a:rPr lang="ru-RU" sz="3200"/>
              <a:t>Если материальная точка движется в пространстве, то она имеет три степени свободы</a:t>
            </a:r>
            <a:r>
              <a:rPr lang="en-US" sz="3200"/>
              <a:t> </a:t>
            </a:r>
            <a:r>
              <a:rPr lang="en-US" sz="3200" i="1">
                <a:solidFill>
                  <a:srgbClr val="C00000"/>
                </a:solidFill>
              </a:rPr>
              <a:t>i=3</a:t>
            </a:r>
            <a:r>
              <a:rPr lang="ru-RU" sz="3200"/>
              <a:t> (координаты </a:t>
            </a:r>
            <a:r>
              <a:rPr lang="ru-RU" sz="3200" i="1"/>
              <a:t>х, у, </a:t>
            </a:r>
            <a:r>
              <a:rPr lang="en-US" sz="3200" i="1"/>
              <a:t>z</a:t>
            </a:r>
            <a:r>
              <a:rPr lang="ru-RU" sz="3200"/>
              <a:t>). Если она движется на плоскости – две степени свободы</a:t>
            </a:r>
            <a:r>
              <a:rPr lang="en-US" sz="3200"/>
              <a:t> </a:t>
            </a:r>
            <a:r>
              <a:rPr lang="en-US" sz="3200" i="1">
                <a:solidFill>
                  <a:srgbClr val="C00000"/>
                </a:solidFill>
              </a:rPr>
              <a:t>i=2</a:t>
            </a:r>
            <a:r>
              <a:rPr lang="ru-RU" sz="3200"/>
              <a:t>. Если вдоль линии – одна степень свободы</a:t>
            </a:r>
            <a:r>
              <a:rPr lang="en-US" sz="3200"/>
              <a:t> </a:t>
            </a:r>
            <a:r>
              <a:rPr lang="en-US" sz="3200" i="1">
                <a:solidFill>
                  <a:srgbClr val="C00000"/>
                </a:solidFill>
              </a:rPr>
              <a:t>i=1</a:t>
            </a:r>
            <a:r>
              <a:rPr lang="ru-RU" sz="3200"/>
              <a:t>.</a:t>
            </a:r>
          </a:p>
        </p:txBody>
      </p:sp>
      <p:sp>
        <p:nvSpPr>
          <p:cNvPr id="62467"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E85DF37-34ED-40D5-8FE3-92138DF4B46F}" type="slidenum">
              <a:rPr lang="ru-RU" smtClean="0"/>
              <a:pPr eaLnBrk="1" hangingPunct="1"/>
              <a:t>12</a:t>
            </a:fld>
            <a:endParaRPr lang="ru-RU" smtClean="0"/>
          </a:p>
        </p:txBody>
      </p:sp>
    </p:spTree>
    <p:extLst>
      <p:ext uri="{BB962C8B-B14F-4D97-AF65-F5344CB8AC3E}">
        <p14:creationId xmlns:p14="http://schemas.microsoft.com/office/powerpoint/2010/main" val="2364755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Рисунок 9" descr="Механи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3644900"/>
            <a:ext cx="489585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4"/>
          <p:cNvSpPr>
            <a:spLocks noGrp="1" noChangeArrowheads="1"/>
          </p:cNvSpPr>
          <p:nvPr>
            <p:ph type="title"/>
          </p:nvPr>
        </p:nvSpPr>
        <p:spPr>
          <a:xfrm>
            <a:off x="251520" y="115888"/>
            <a:ext cx="8640960" cy="648816"/>
          </a:xfrm>
          <a:gradFill rotWithShape="1">
            <a:gsLst>
              <a:gs pos="0">
                <a:srgbClr val="FFFF00"/>
              </a:gs>
              <a:gs pos="100000">
                <a:srgbClr val="FF0000"/>
              </a:gs>
            </a:gsLst>
            <a:path path="shape">
              <a:fillToRect l="50000" t="50000" r="50000" b="50000"/>
            </a:path>
          </a:gradFill>
        </p:spPr>
        <p:txBody>
          <a:bodyPr>
            <a:normAutofit/>
          </a:bodyPr>
          <a:lstStyle/>
          <a:p>
            <a:pPr eaLnBrk="1" hangingPunct="1"/>
            <a:r>
              <a:rPr lang="ru-RU" sz="2800" b="1" i="1" dirty="0" smtClean="0">
                <a:solidFill>
                  <a:srgbClr val="0000FF"/>
                </a:solidFill>
              </a:rPr>
              <a:t> </a:t>
            </a:r>
            <a:r>
              <a:rPr lang="ru-RU" sz="2800" b="1" dirty="0" smtClean="0">
                <a:solidFill>
                  <a:srgbClr val="0000FF"/>
                </a:solidFill>
              </a:rPr>
              <a:t>Кинематика материальной точки</a:t>
            </a:r>
          </a:p>
        </p:txBody>
      </p:sp>
      <p:sp>
        <p:nvSpPr>
          <p:cNvPr id="5128"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A96E5F0-B141-439C-A5FF-E6F0CDFF91FE}" type="slidenum">
              <a:rPr lang="ru-RU" smtClean="0"/>
              <a:pPr eaLnBrk="1" hangingPunct="1"/>
              <a:t>13</a:t>
            </a:fld>
            <a:endParaRPr lang="ru-RU" smtClean="0"/>
          </a:p>
        </p:txBody>
      </p:sp>
      <p:sp>
        <p:nvSpPr>
          <p:cNvPr id="19465" name="Rectangle 9"/>
          <p:cNvSpPr>
            <a:spLocks noChangeArrowheads="1"/>
          </p:cNvSpPr>
          <p:nvPr/>
        </p:nvSpPr>
        <p:spPr bwMode="auto">
          <a:xfrm>
            <a:off x="0" y="1006857"/>
            <a:ext cx="8748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600" dirty="0"/>
              <a:t>	</a:t>
            </a:r>
            <a:r>
              <a:rPr lang="ru-RU" sz="1600" dirty="0"/>
              <a:t>Механическое движение характеризуется тремя физическими величинами: </a:t>
            </a:r>
            <a:r>
              <a:rPr lang="ru-RU" sz="1600" i="1" u="sng" dirty="0"/>
              <a:t>перемещением, скоростью и ускорением.</a:t>
            </a:r>
            <a:r>
              <a:rPr lang="ru-RU" sz="1600" u="sng" dirty="0"/>
              <a:t> </a:t>
            </a:r>
            <a:endParaRPr lang="ru-RU" sz="1600" dirty="0"/>
          </a:p>
          <a:p>
            <a:r>
              <a:rPr lang="ru-RU" sz="1600" dirty="0"/>
              <a:t>   Перемещаясь с течением времени из одной точки в другую, тело (материальная точка) описывает некоторую линию, которую называют траекторией движения тела.</a:t>
            </a:r>
          </a:p>
          <a:p>
            <a:r>
              <a:rPr lang="ru-RU" sz="1600" dirty="0"/>
              <a:t> </a:t>
            </a:r>
          </a:p>
          <a:p>
            <a:r>
              <a:rPr lang="ru-RU" sz="1600" i="1" dirty="0"/>
              <a:t>   Линия, по которой движется точка тела, называется</a:t>
            </a:r>
            <a:r>
              <a:rPr lang="ru-RU" sz="1600" dirty="0"/>
              <a:t> </a:t>
            </a:r>
            <a:r>
              <a:rPr lang="ru-RU" sz="1600" b="1" dirty="0"/>
              <a:t>траекторией движения.</a:t>
            </a:r>
            <a:endParaRPr lang="ru-RU" sz="1600" dirty="0"/>
          </a:p>
          <a:p>
            <a:pPr algn="just"/>
            <a:r>
              <a:rPr lang="ru-RU" sz="1600" dirty="0" smtClean="0"/>
              <a:t>Положение </a:t>
            </a:r>
            <a:r>
              <a:rPr lang="ru-RU" sz="1600" dirty="0"/>
              <a:t>точки </a:t>
            </a:r>
            <a:r>
              <a:rPr lang="ru-RU" sz="1600" i="1" dirty="0"/>
              <a:t>А</a:t>
            </a:r>
            <a:r>
              <a:rPr lang="ru-RU" sz="1600" dirty="0"/>
              <a:t> в пространстве можно задать</a:t>
            </a:r>
            <a:r>
              <a:rPr lang="en-US" sz="1600" dirty="0"/>
              <a:t> </a:t>
            </a:r>
            <a:r>
              <a:rPr lang="ru-RU" sz="1600" dirty="0"/>
              <a:t>с помощью радиус-вектора</a:t>
            </a:r>
            <a:r>
              <a:rPr lang="en-US" sz="1600" dirty="0"/>
              <a:t>   </a:t>
            </a:r>
            <a:r>
              <a:rPr lang="ru-RU" sz="1600" dirty="0"/>
              <a:t> </a:t>
            </a:r>
            <a:r>
              <a:rPr lang="en-US" sz="1600" dirty="0"/>
              <a:t>   </a:t>
            </a:r>
            <a:r>
              <a:rPr lang="ru-RU" sz="1600" dirty="0"/>
              <a:t>проведенного из точки отсчета </a:t>
            </a:r>
            <a:r>
              <a:rPr lang="ru-RU" sz="1600" i="1" dirty="0"/>
              <a:t>О </a:t>
            </a:r>
            <a:r>
              <a:rPr lang="ru-RU" sz="1600" dirty="0"/>
              <a:t>или начала координат</a:t>
            </a:r>
          </a:p>
        </p:txBody>
      </p:sp>
      <p:sp>
        <p:nvSpPr>
          <p:cNvPr id="5127" name="Rectangle 11"/>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9466" name="Object 10"/>
          <p:cNvGraphicFramePr>
            <a:graphicFrameLocks noChangeAspect="1"/>
          </p:cNvGraphicFramePr>
          <p:nvPr>
            <p:extLst>
              <p:ext uri="{D42A27DB-BD31-4B8C-83A1-F6EECF244321}">
                <p14:modId xmlns:p14="http://schemas.microsoft.com/office/powerpoint/2010/main" val="3984821920"/>
              </p:ext>
            </p:extLst>
          </p:nvPr>
        </p:nvGraphicFramePr>
        <p:xfrm>
          <a:off x="5724128" y="2697163"/>
          <a:ext cx="325437" cy="612775"/>
        </p:xfrm>
        <a:graphic>
          <a:graphicData uri="http://schemas.openxmlformats.org/presentationml/2006/ole">
            <mc:AlternateContent xmlns:mc="http://schemas.openxmlformats.org/markup-compatibility/2006">
              <mc:Choice xmlns:v="urn:schemas-microsoft-com:vml" Requires="v">
                <p:oleObj spid="_x0000_s7178" name="Формула" r:id="rId4" imgW="279360" imgH="622080" progId="Equation.3">
                  <p:embed/>
                </p:oleObj>
              </mc:Choice>
              <mc:Fallback>
                <p:oleObj name="Формула" r:id="rId4" imgW="279360" imgH="6220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2697163"/>
                        <a:ext cx="325437"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99731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fade">
                                      <p:cBhvr>
                                        <p:cTn id="7" dur="770" decel="100000"/>
                                        <p:tgtEl>
                                          <p:spTgt spid="19460"/>
                                        </p:tgtEl>
                                      </p:cBhvr>
                                    </p:animEffect>
                                    <p:animScale>
                                      <p:cBhvr>
                                        <p:cTn id="8" dur="770" decel="100000"/>
                                        <p:tgtEl>
                                          <p:spTgt spid="19460"/>
                                        </p:tgtEl>
                                      </p:cBhvr>
                                      <p:from x="10000" y="10000"/>
                                      <p:to x="200000" y="450000"/>
                                    </p:animScale>
                                    <p:animScale>
                                      <p:cBhvr>
                                        <p:cTn id="9" dur="1230" accel="100000" fill="hold">
                                          <p:stCondLst>
                                            <p:cond delay="770"/>
                                          </p:stCondLst>
                                        </p:cTn>
                                        <p:tgtEl>
                                          <p:spTgt spid="19460"/>
                                        </p:tgtEl>
                                      </p:cBhvr>
                                      <p:from x="200000" y="450000"/>
                                      <p:to x="100000" y="100000"/>
                                    </p:animScale>
                                    <p:set>
                                      <p:cBhvr>
                                        <p:cTn id="10" dur="770" fill="hold"/>
                                        <p:tgtEl>
                                          <p:spTgt spid="19460"/>
                                        </p:tgtEl>
                                        <p:attrNameLst>
                                          <p:attrName>ppt_x</p:attrName>
                                        </p:attrNameLst>
                                      </p:cBhvr>
                                      <p:to>
                                        <p:strVal val="(0.5)"/>
                                      </p:to>
                                    </p:set>
                                    <p:anim from="(0.5)" to="(#ppt_x)" calcmode="lin" valueType="num">
                                      <p:cBhvr>
                                        <p:cTn id="11" dur="1230" accel="100000" fill="hold">
                                          <p:stCondLst>
                                            <p:cond delay="770"/>
                                          </p:stCondLst>
                                        </p:cTn>
                                        <p:tgtEl>
                                          <p:spTgt spid="19460"/>
                                        </p:tgtEl>
                                        <p:attrNameLst>
                                          <p:attrName>ppt_x</p:attrName>
                                        </p:attrNameLst>
                                      </p:cBhvr>
                                    </p:anim>
                                    <p:set>
                                      <p:cBhvr>
                                        <p:cTn id="12" dur="770" fill="hold"/>
                                        <p:tgtEl>
                                          <p:spTgt spid="19460"/>
                                        </p:tgtEl>
                                        <p:attrNameLst>
                                          <p:attrName>ppt_y</p:attrName>
                                        </p:attrNameLst>
                                      </p:cBhvr>
                                      <p:to>
                                        <p:strVal val="(#ppt_y+0.4)"/>
                                      </p:to>
                                    </p:set>
                                    <p:anim from="(#ppt_y+0.4)" to="(#ppt_y)" calcmode="lin" valueType="num">
                                      <p:cBhvr>
                                        <p:cTn id="13" dur="1230" accel="100000" fill="hold">
                                          <p:stCondLst>
                                            <p:cond delay="770"/>
                                          </p:stCondLst>
                                        </p:cTn>
                                        <p:tgtEl>
                                          <p:spTgt spid="19460"/>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946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9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animBg="1"/>
      <p:bldP spid="194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4"/>
          <p:cNvSpPr>
            <a:spLocks noChangeArrowheads="1"/>
          </p:cNvSpPr>
          <p:nvPr/>
        </p:nvSpPr>
        <p:spPr bwMode="auto">
          <a:xfrm>
            <a:off x="0" y="2708275"/>
            <a:ext cx="9144000" cy="40544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ru-RU" sz="2800"/>
              <a:t>При движении точки </a:t>
            </a:r>
            <a:r>
              <a:rPr lang="ru-RU" sz="2800" i="1"/>
              <a:t>А</a:t>
            </a:r>
            <a:r>
              <a:rPr lang="ru-RU" sz="2800"/>
              <a:t> из точки 1 в точку 2 её радиус-вектор изменяется и по величине, и по направлению, т.е. </a:t>
            </a:r>
            <a:r>
              <a:rPr lang="en-US" sz="2800"/>
              <a:t>    </a:t>
            </a:r>
            <a:r>
              <a:rPr lang="ru-RU" sz="2800"/>
              <a:t>зависит от времени </a:t>
            </a:r>
            <a:r>
              <a:rPr lang="ru-RU" sz="2800" i="1"/>
              <a:t>t.</a:t>
            </a:r>
            <a:endParaRPr lang="ru-RU" sz="2800"/>
          </a:p>
          <a:p>
            <a:r>
              <a:rPr lang="en-US" sz="3200" i="1"/>
              <a:t>	</a:t>
            </a:r>
            <a:r>
              <a:rPr lang="ru-RU" sz="3200" i="1"/>
              <a:t>Геометрическое</a:t>
            </a:r>
            <a:r>
              <a:rPr lang="en-US" sz="3200" i="1"/>
              <a:t>      </a:t>
            </a:r>
            <a:r>
              <a:rPr lang="ru-RU" sz="3200" i="1"/>
              <a:t> место </a:t>
            </a:r>
            <a:r>
              <a:rPr lang="en-US" sz="3200" i="1"/>
              <a:t>    </a:t>
            </a:r>
            <a:r>
              <a:rPr lang="ru-RU" sz="3200" i="1"/>
              <a:t>точек </a:t>
            </a:r>
            <a:r>
              <a:rPr lang="en-US" sz="3200" i="1"/>
              <a:t>      </a:t>
            </a:r>
            <a:r>
              <a:rPr lang="ru-RU" sz="3200" i="1"/>
              <a:t>концов</a:t>
            </a:r>
            <a:r>
              <a:rPr lang="en-US" sz="3200" i="1"/>
              <a:t>       </a:t>
            </a:r>
            <a:r>
              <a:rPr lang="ru-RU" sz="3200" i="1"/>
              <a:t>называется</a:t>
            </a:r>
            <a:r>
              <a:rPr lang="ru-RU" sz="3200"/>
              <a:t> </a:t>
            </a:r>
            <a:r>
              <a:rPr lang="ru-RU" sz="3200" b="1" i="1">
                <a:solidFill>
                  <a:srgbClr val="FF0000"/>
                </a:solidFill>
              </a:rPr>
              <a:t>траекторией точки</a:t>
            </a:r>
            <a:r>
              <a:rPr lang="ru-RU" sz="3200" i="1"/>
              <a:t>.</a:t>
            </a:r>
            <a:endParaRPr lang="ru-RU" sz="1600" i="1"/>
          </a:p>
          <a:p>
            <a:endParaRPr lang="ru-RU" sz="1600" i="1"/>
          </a:p>
          <a:p>
            <a:r>
              <a:rPr lang="ru-RU" sz="3200" i="1">
                <a:solidFill>
                  <a:srgbClr val="FF0000"/>
                </a:solidFill>
              </a:rPr>
              <a:t> 	</a:t>
            </a:r>
            <a:r>
              <a:rPr lang="ru-RU" sz="3200">
                <a:solidFill>
                  <a:srgbClr val="FF0000"/>
                </a:solidFill>
              </a:rPr>
              <a:t>Длина траектории есть путь </a:t>
            </a:r>
            <a:r>
              <a:rPr lang="ru-RU" sz="3200" b="1">
                <a:solidFill>
                  <a:srgbClr val="FF0000"/>
                </a:solidFill>
              </a:rPr>
              <a:t>Δ</a:t>
            </a:r>
            <a:r>
              <a:rPr lang="en-US" sz="3200" b="1" i="1">
                <a:solidFill>
                  <a:srgbClr val="FF0000"/>
                </a:solidFill>
              </a:rPr>
              <a:t>s</a:t>
            </a:r>
            <a:r>
              <a:rPr lang="ru-RU" sz="3200"/>
              <a:t>.</a:t>
            </a:r>
            <a:r>
              <a:rPr lang="ru-RU" sz="3200" i="1"/>
              <a:t> </a:t>
            </a:r>
            <a:r>
              <a:rPr lang="ru-RU" sz="3200"/>
              <a:t>Если точка движется по прямой, то приращение</a:t>
            </a:r>
            <a:r>
              <a:rPr lang="en-US" sz="3200"/>
              <a:t>        </a:t>
            </a:r>
            <a:r>
              <a:rPr lang="ru-RU" sz="3200"/>
              <a:t>равно пути </a:t>
            </a:r>
            <a:r>
              <a:rPr lang="ru-RU" sz="3200" b="1">
                <a:sym typeface="Symbol" pitchFamily="18" charset="2"/>
              </a:rPr>
              <a:t></a:t>
            </a:r>
            <a:r>
              <a:rPr lang="en-US" sz="3200" b="1" i="1"/>
              <a:t>s</a:t>
            </a:r>
            <a:r>
              <a:rPr lang="ru-RU" sz="3200" b="1">
                <a:sym typeface="Symbol" pitchFamily="18" charset="2"/>
              </a:rPr>
              <a:t>.</a:t>
            </a:r>
          </a:p>
        </p:txBody>
      </p:sp>
      <p:graphicFrame>
        <p:nvGraphicFramePr>
          <p:cNvPr id="6146" name="Object 6"/>
          <p:cNvGraphicFramePr>
            <a:graphicFrameLocks noChangeAspect="1"/>
          </p:cNvGraphicFramePr>
          <p:nvPr/>
        </p:nvGraphicFramePr>
        <p:xfrm>
          <a:off x="611188" y="3573463"/>
          <a:ext cx="273050" cy="419100"/>
        </p:xfrm>
        <a:graphic>
          <a:graphicData uri="http://schemas.openxmlformats.org/presentationml/2006/ole">
            <mc:AlternateContent xmlns:mc="http://schemas.openxmlformats.org/markup-compatibility/2006">
              <mc:Choice xmlns:v="urn:schemas-microsoft-com:vml" Requires="v">
                <p:oleObj spid="_x0000_s8218" name="Формула" r:id="rId3" imgW="279360" imgH="419040" progId="Equation.3">
                  <p:embed/>
                </p:oleObj>
              </mc:Choice>
              <mc:Fallback>
                <p:oleObj name="Формула" r:id="rId3" imgW="279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3573463"/>
                        <a:ext cx="27305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7"/>
          <p:cNvGraphicFramePr>
            <a:graphicFrameLocks noChangeAspect="1"/>
          </p:cNvGraphicFramePr>
          <p:nvPr/>
        </p:nvGraphicFramePr>
        <p:xfrm>
          <a:off x="1619250" y="4581525"/>
          <a:ext cx="273050" cy="419100"/>
        </p:xfrm>
        <a:graphic>
          <a:graphicData uri="http://schemas.openxmlformats.org/presentationml/2006/ole">
            <mc:AlternateContent xmlns:mc="http://schemas.openxmlformats.org/markup-compatibility/2006">
              <mc:Choice xmlns:v="urn:schemas-microsoft-com:vml" Requires="v">
                <p:oleObj spid="_x0000_s8219" name="Формула" r:id="rId5" imgW="279360" imgH="419040" progId="Equation.3">
                  <p:embed/>
                </p:oleObj>
              </mc:Choice>
              <mc:Fallback>
                <p:oleObj name="Формула" r:id="rId5" imgW="27936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4581525"/>
                        <a:ext cx="27305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8" name="Object 8"/>
          <p:cNvGraphicFramePr>
            <a:graphicFrameLocks noChangeAspect="1"/>
          </p:cNvGraphicFramePr>
          <p:nvPr/>
        </p:nvGraphicFramePr>
        <p:xfrm>
          <a:off x="8243888" y="5734050"/>
          <a:ext cx="728662" cy="660400"/>
        </p:xfrm>
        <a:graphic>
          <a:graphicData uri="http://schemas.openxmlformats.org/presentationml/2006/ole">
            <mc:AlternateContent xmlns:mc="http://schemas.openxmlformats.org/markup-compatibility/2006">
              <mc:Choice xmlns:v="urn:schemas-microsoft-com:vml" Requires="v">
                <p:oleObj spid="_x0000_s8220" name="Формула" r:id="rId7" imgW="736560" imgH="660240" progId="Equation.3">
                  <p:embed/>
                </p:oleObj>
              </mc:Choice>
              <mc:Fallback>
                <p:oleObj name="Формула" r:id="rId7" imgW="736560" imgH="660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3888" y="5734050"/>
                        <a:ext cx="728662"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151" name="Рисунок 7" descr="Механика"/>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8538" y="0"/>
            <a:ext cx="3959225"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159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p:cNvSpPr>
            <a:spLocks noChangeArrowheads="1"/>
          </p:cNvSpPr>
          <p:nvPr/>
        </p:nvSpPr>
        <p:spPr bwMode="auto">
          <a:xfrm>
            <a:off x="0" y="381000"/>
            <a:ext cx="91440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7200" algn="just"/>
            <a:r>
              <a:rPr lang="en-US" sz="3600">
                <a:sym typeface="Symbol" pitchFamily="18" charset="2"/>
              </a:rPr>
              <a:t>	</a:t>
            </a:r>
            <a:r>
              <a:rPr lang="ru-RU" sz="3600">
                <a:sym typeface="Symbol" pitchFamily="18" charset="2"/>
              </a:rPr>
              <a:t>Пусть за время </a:t>
            </a:r>
            <a:r>
              <a:rPr lang="en-US" sz="3600" i="1"/>
              <a:t>t</a:t>
            </a:r>
            <a:r>
              <a:rPr lang="ru-RU" sz="3600">
                <a:sym typeface="Symbol" pitchFamily="18" charset="2"/>
              </a:rPr>
              <a:t> точка </a:t>
            </a:r>
            <a:r>
              <a:rPr lang="ru-RU" sz="3600" i="1">
                <a:sym typeface="Symbol" pitchFamily="18" charset="2"/>
              </a:rPr>
              <a:t>А</a:t>
            </a:r>
            <a:r>
              <a:rPr lang="ru-RU" sz="3600">
                <a:sym typeface="Symbol" pitchFamily="18" charset="2"/>
              </a:rPr>
              <a:t> переместилась из точки 1 в точку 2.</a:t>
            </a:r>
          </a:p>
          <a:p>
            <a:pPr indent="457200" algn="just"/>
            <a:endParaRPr lang="ru-RU" sz="3600">
              <a:sym typeface="Symbol" pitchFamily="18" charset="2"/>
            </a:endParaRPr>
          </a:p>
          <a:p>
            <a:pPr indent="457200" algn="just"/>
            <a:r>
              <a:rPr lang="ru-RU" sz="3600">
                <a:solidFill>
                  <a:srgbClr val="FF0000"/>
                </a:solidFill>
                <a:sym typeface="Symbol" pitchFamily="18" charset="2"/>
              </a:rPr>
              <a:t> </a:t>
            </a:r>
            <a:r>
              <a:rPr lang="ru-RU" sz="3600" b="1" i="1">
                <a:solidFill>
                  <a:srgbClr val="FF0000"/>
                </a:solidFill>
                <a:sym typeface="Symbol" pitchFamily="18" charset="2"/>
              </a:rPr>
              <a:t>Вектор перемещения</a:t>
            </a:r>
            <a:r>
              <a:rPr lang="ru-RU" sz="3600">
                <a:solidFill>
                  <a:srgbClr val="FF0000"/>
                </a:solidFill>
                <a:sym typeface="Symbol" pitchFamily="18" charset="2"/>
              </a:rPr>
              <a:t> </a:t>
            </a:r>
            <a:r>
              <a:rPr lang="en-US" sz="3600">
                <a:solidFill>
                  <a:srgbClr val="FF0000"/>
                </a:solidFill>
                <a:sym typeface="Symbol" pitchFamily="18" charset="2"/>
              </a:rPr>
              <a:t>      </a:t>
            </a:r>
            <a:r>
              <a:rPr lang="ru-RU" sz="3600">
                <a:solidFill>
                  <a:srgbClr val="FF0000"/>
                </a:solidFill>
                <a:sym typeface="Symbol" pitchFamily="18" charset="2"/>
              </a:rPr>
              <a:t>есть приращение </a:t>
            </a:r>
            <a:r>
              <a:rPr lang="en-US" sz="3600">
                <a:solidFill>
                  <a:srgbClr val="FF0000"/>
                </a:solidFill>
                <a:sym typeface="Symbol" pitchFamily="18" charset="2"/>
              </a:rPr>
              <a:t>         </a:t>
            </a:r>
            <a:r>
              <a:rPr lang="ru-RU" sz="3600">
                <a:solidFill>
                  <a:srgbClr val="FF0000"/>
                </a:solidFill>
                <a:sym typeface="Symbol" pitchFamily="18" charset="2"/>
              </a:rPr>
              <a:t>за время </a:t>
            </a:r>
            <a:r>
              <a:rPr lang="en-US" sz="3600" i="1">
                <a:solidFill>
                  <a:srgbClr val="FF0000"/>
                </a:solidFill>
              </a:rPr>
              <a:t>t</a:t>
            </a:r>
          </a:p>
        </p:txBody>
      </p:sp>
      <p:sp>
        <p:nvSpPr>
          <p:cNvPr id="7176"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177" name="Rectangle 11"/>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178" name="Rectangle 13"/>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179" name="Rectangle 15"/>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7170" name="Object 14"/>
          <p:cNvGraphicFramePr>
            <a:graphicFrameLocks noChangeAspect="1"/>
          </p:cNvGraphicFramePr>
          <p:nvPr/>
        </p:nvGraphicFramePr>
        <p:xfrm>
          <a:off x="6732588" y="2060575"/>
          <a:ext cx="612775" cy="431800"/>
        </p:xfrm>
        <a:graphic>
          <a:graphicData uri="http://schemas.openxmlformats.org/presentationml/2006/ole">
            <mc:AlternateContent xmlns:mc="http://schemas.openxmlformats.org/markup-compatibility/2006">
              <mc:Choice xmlns:v="urn:schemas-microsoft-com:vml" Requires="v">
                <p:oleObj spid="_x0000_s9258" name="Формула" r:id="rId3" imgW="622080" imgH="431640" progId="Equation.3">
                  <p:embed/>
                </p:oleObj>
              </mc:Choice>
              <mc:Fallback>
                <p:oleObj name="Формула" r:id="rId3" imgW="62208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2060575"/>
                        <a:ext cx="612775"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0" name="Rectangle 17"/>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7171" name="Object 16"/>
          <p:cNvGraphicFramePr>
            <a:graphicFrameLocks noChangeAspect="1"/>
          </p:cNvGraphicFramePr>
          <p:nvPr/>
        </p:nvGraphicFramePr>
        <p:xfrm>
          <a:off x="3059113" y="2636838"/>
          <a:ext cx="285750" cy="612775"/>
        </p:xfrm>
        <a:graphic>
          <a:graphicData uri="http://schemas.openxmlformats.org/presentationml/2006/ole">
            <mc:AlternateContent xmlns:mc="http://schemas.openxmlformats.org/markup-compatibility/2006">
              <mc:Choice xmlns:v="urn:schemas-microsoft-com:vml" Requires="v">
                <p:oleObj spid="_x0000_s9259" name="Формула" r:id="rId5" imgW="279360" imgH="622080" progId="Equation.3">
                  <p:embed/>
                </p:oleObj>
              </mc:Choice>
              <mc:Fallback>
                <p:oleObj name="Формула" r:id="rId5" imgW="279360" imgH="6220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2636838"/>
                        <a:ext cx="285750"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1" name="Rectangle 19"/>
          <p:cNvSpPr>
            <a:spLocks noChangeArrowheads="1"/>
          </p:cNvSpPr>
          <p:nvPr/>
        </p:nvSpPr>
        <p:spPr bwMode="auto">
          <a:xfrm>
            <a:off x="0" y="3173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7172" name="Object 18"/>
          <p:cNvGraphicFramePr>
            <a:graphicFrameLocks noChangeAspect="1"/>
          </p:cNvGraphicFramePr>
          <p:nvPr/>
        </p:nvGraphicFramePr>
        <p:xfrm>
          <a:off x="468313" y="3357563"/>
          <a:ext cx="7632700" cy="811212"/>
        </p:xfrm>
        <a:graphic>
          <a:graphicData uri="http://schemas.openxmlformats.org/presentationml/2006/ole">
            <mc:AlternateContent xmlns:mc="http://schemas.openxmlformats.org/markup-compatibility/2006">
              <mc:Choice xmlns:v="urn:schemas-microsoft-com:vml" Requires="v">
                <p:oleObj spid="_x0000_s9260" name="Формула" r:id="rId7" imgW="3136680" imgH="279360" progId="Equation.3">
                  <p:embed/>
                </p:oleObj>
              </mc:Choice>
              <mc:Fallback>
                <p:oleObj name="Формула" r:id="rId7" imgW="3136680" imgH="2793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3357563"/>
                        <a:ext cx="7632700" cy="811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3" name="Rectangle 22"/>
          <p:cNvSpPr>
            <a:spLocks noChangeArrowheads="1"/>
          </p:cNvSpPr>
          <p:nvPr/>
        </p:nvSpPr>
        <p:spPr bwMode="auto">
          <a:xfrm>
            <a:off x="0" y="3157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185" name="Rectangle 25"/>
          <p:cNvSpPr>
            <a:spLocks noChangeArrowheads="1"/>
          </p:cNvSpPr>
          <p:nvPr/>
        </p:nvSpPr>
        <p:spPr bwMode="auto">
          <a:xfrm>
            <a:off x="0" y="31194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7173" name="Object 24"/>
          <p:cNvGraphicFramePr>
            <a:graphicFrameLocks noChangeAspect="1"/>
          </p:cNvGraphicFramePr>
          <p:nvPr/>
        </p:nvGraphicFramePr>
        <p:xfrm>
          <a:off x="1763713" y="5949950"/>
          <a:ext cx="5133975" cy="676275"/>
        </p:xfrm>
        <a:graphic>
          <a:graphicData uri="http://schemas.openxmlformats.org/presentationml/2006/ole">
            <mc:AlternateContent xmlns:mc="http://schemas.openxmlformats.org/markup-compatibility/2006">
              <mc:Choice xmlns:v="urn:schemas-microsoft-com:vml" Requires="v">
                <p:oleObj spid="_x0000_s9261" name="Формула" r:id="rId9" imgW="5143320" imgH="685800" progId="Equation.3">
                  <p:embed/>
                </p:oleObj>
              </mc:Choice>
              <mc:Fallback>
                <p:oleObj name="Формула" r:id="rId9" imgW="5143320" imgH="685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63713" y="5949950"/>
                        <a:ext cx="5133975" cy="676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8" name="Rectangle 2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7174" name="Object 19"/>
          <p:cNvGraphicFramePr>
            <a:graphicFrameLocks noChangeAspect="1"/>
          </p:cNvGraphicFramePr>
          <p:nvPr/>
        </p:nvGraphicFramePr>
        <p:xfrm>
          <a:off x="1258888" y="4292600"/>
          <a:ext cx="5184775" cy="942975"/>
        </p:xfrm>
        <a:graphic>
          <a:graphicData uri="http://schemas.openxmlformats.org/presentationml/2006/ole">
            <mc:AlternateContent xmlns:mc="http://schemas.openxmlformats.org/markup-compatibility/2006">
              <mc:Choice xmlns:v="urn:schemas-microsoft-com:vml" Requires="v">
                <p:oleObj spid="_x0000_s9262" name="Формула" r:id="rId11" imgW="1574800" imgH="279400" progId="Equation.3">
                  <p:embed/>
                </p:oleObj>
              </mc:Choice>
              <mc:Fallback>
                <p:oleObj name="Формула" r:id="rId11" imgW="1574800" imgH="2794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8888" y="4292600"/>
                        <a:ext cx="5184775" cy="942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9" name="Прямоугольник 21"/>
          <p:cNvSpPr>
            <a:spLocks noChangeArrowheads="1"/>
          </p:cNvSpPr>
          <p:nvPr/>
        </p:nvSpPr>
        <p:spPr bwMode="auto">
          <a:xfrm>
            <a:off x="0" y="5300663"/>
            <a:ext cx="3203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2800" b="1">
                <a:solidFill>
                  <a:srgbClr val="FF0000"/>
                </a:solidFill>
                <a:sym typeface="Symbol" pitchFamily="18" charset="2"/>
              </a:rPr>
              <a:t>Модуль вектора:</a:t>
            </a:r>
            <a:endParaRPr lang="ru-RU" sz="2800" b="1"/>
          </a:p>
        </p:txBody>
      </p:sp>
    </p:spTree>
    <p:extLst>
      <p:ext uri="{BB962C8B-B14F-4D97-AF65-F5344CB8AC3E}">
        <p14:creationId xmlns:p14="http://schemas.microsoft.com/office/powerpoint/2010/main" val="3709437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Рисунок 2145" descr="Images 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700213"/>
            <a:ext cx="7343775" cy="405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txBox="1">
            <a:spLocks noChangeArrowheads="1"/>
          </p:cNvSpPr>
          <p:nvPr/>
        </p:nvSpPr>
        <p:spPr>
          <a:xfrm>
            <a:off x="395288" y="188913"/>
            <a:ext cx="8229600" cy="1143000"/>
          </a:xfrm>
          <a:prstGeom prst="rect">
            <a:avLst/>
          </a:prstGeom>
        </p:spPr>
        <p:txBody>
          <a:bodyPr/>
          <a:lstStyle/>
          <a:p>
            <a:pPr algn="ctr">
              <a:defRPr/>
            </a:pPr>
            <a:r>
              <a:rPr lang="ru-RU" sz="3600" b="1" kern="0" dirty="0" smtClean="0">
                <a:solidFill>
                  <a:srgbClr val="0000FF"/>
                </a:solidFill>
                <a:latin typeface="+mj-lt"/>
                <a:ea typeface="+mj-ea"/>
                <a:cs typeface="+mj-cs"/>
              </a:rPr>
              <a:t>Скорость</a:t>
            </a:r>
            <a:endParaRPr lang="ru-RU" sz="3600" b="1" kern="0" dirty="0">
              <a:solidFill>
                <a:srgbClr val="0000FF"/>
              </a:solidFill>
              <a:latin typeface="+mj-lt"/>
              <a:ea typeface="+mj-ea"/>
              <a:cs typeface="+mj-cs"/>
            </a:endParaRPr>
          </a:p>
        </p:txBody>
      </p:sp>
    </p:spTree>
    <p:extLst>
      <p:ext uri="{BB962C8B-B14F-4D97-AF65-F5344CB8AC3E}">
        <p14:creationId xmlns:p14="http://schemas.microsoft.com/office/powerpoint/2010/main" val="2657524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70" decel="100000"/>
                                        <p:tgtEl>
                                          <p:spTgt spid="4"/>
                                        </p:tgtEl>
                                      </p:cBhvr>
                                    </p:animEffect>
                                    <p:animScale>
                                      <p:cBhvr>
                                        <p:cTn id="8" dur="770" decel="100000"/>
                                        <p:tgtEl>
                                          <p:spTgt spid="4"/>
                                        </p:tgtEl>
                                      </p:cBhvr>
                                      <p:from x="10000" y="10000"/>
                                      <p:to x="200000" y="450000"/>
                                    </p:animScale>
                                    <p:animScale>
                                      <p:cBhvr>
                                        <p:cTn id="9" dur="1230" accel="100000" fill="hold">
                                          <p:stCondLst>
                                            <p:cond delay="770"/>
                                          </p:stCondLst>
                                        </p:cTn>
                                        <p:tgtEl>
                                          <p:spTgt spid="4"/>
                                        </p:tgtEl>
                                      </p:cBhvr>
                                      <p:from x="200000" y="450000"/>
                                      <p:to x="100000" y="100000"/>
                                    </p:animScale>
                                    <p:set>
                                      <p:cBhvr>
                                        <p:cTn id="10" dur="770" fill="hold"/>
                                        <p:tgtEl>
                                          <p:spTgt spid="4"/>
                                        </p:tgtEl>
                                        <p:attrNameLst>
                                          <p:attrName>ppt_x</p:attrName>
                                        </p:attrNameLst>
                                      </p:cBhvr>
                                      <p:to>
                                        <p:strVal val="(0.5)"/>
                                      </p:to>
                                    </p:set>
                                    <p:anim from="(0.5)" to="(#ppt_x)" calcmode="lin" valueType="num">
                                      <p:cBhvr>
                                        <p:cTn id="11" dur="1230" accel="100000" fill="hold">
                                          <p:stCondLst>
                                            <p:cond delay="770"/>
                                          </p:stCondLst>
                                        </p:cTn>
                                        <p:tgtEl>
                                          <p:spTgt spid="4"/>
                                        </p:tgtEl>
                                        <p:attrNameLst>
                                          <p:attrName>ppt_x</p:attrName>
                                        </p:attrNameLst>
                                      </p:cBhvr>
                                    </p:anim>
                                    <p:set>
                                      <p:cBhvr>
                                        <p:cTn id="12" dur="770" fill="hold"/>
                                        <p:tgtEl>
                                          <p:spTgt spid="4"/>
                                        </p:tgtEl>
                                        <p:attrNameLst>
                                          <p:attrName>ppt_y</p:attrName>
                                        </p:attrNameLst>
                                      </p:cBhvr>
                                      <p:to>
                                        <p:strVal val="(#ppt_y+0.4)"/>
                                      </p:to>
                                    </p:set>
                                    <p:anim from="(#ppt_y+0.4)" to="(#ppt_y)" calcmode="lin" valueType="num">
                                      <p:cBhvr>
                                        <p:cTn id="13"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8" name="Содержимое 17" descr="Images 2"/>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76244" y="3465417"/>
            <a:ext cx="1581912" cy="947928"/>
          </a:xfrm>
        </p:spPr>
      </p:pic>
      <p:sp>
        <p:nvSpPr>
          <p:cNvPr id="8207" name="Номер слайда 1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55FFA0E-C274-41C6-BE7C-A2ADE0DC0E75}" type="slidenum">
              <a:rPr lang="ru-RU" smtClean="0"/>
              <a:pPr eaLnBrk="1" hangingPunct="1"/>
              <a:t>17</a:t>
            </a:fld>
            <a:endParaRPr lang="ru-RU" smtClean="0"/>
          </a:p>
        </p:txBody>
      </p:sp>
      <p:sp>
        <p:nvSpPr>
          <p:cNvPr id="8199" name="Rectangle 5"/>
          <p:cNvSpPr>
            <a:spLocks noChangeArrowheads="1"/>
          </p:cNvSpPr>
          <p:nvPr/>
        </p:nvSpPr>
        <p:spPr bwMode="auto">
          <a:xfrm>
            <a:off x="250825" y="842963"/>
            <a:ext cx="8569325" cy="777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600" b="1" i="1" dirty="0">
                <a:solidFill>
                  <a:srgbClr val="FF0000"/>
                </a:solidFill>
              </a:rPr>
              <a:t>	Средний вектор</a:t>
            </a:r>
            <a:r>
              <a:rPr lang="en-US" sz="3600" b="1" i="1" dirty="0">
                <a:solidFill>
                  <a:srgbClr val="FF0000"/>
                </a:solidFill>
              </a:rPr>
              <a:t> </a:t>
            </a:r>
            <a:r>
              <a:rPr lang="ru-RU" sz="3600" b="1" i="1" dirty="0">
                <a:solidFill>
                  <a:srgbClr val="FF0000"/>
                </a:solidFill>
              </a:rPr>
              <a:t>скорости</a:t>
            </a:r>
            <a:r>
              <a:rPr lang="ru-RU" sz="3600" i="1" dirty="0"/>
              <a:t> </a:t>
            </a:r>
            <a:r>
              <a:rPr lang="ru-RU" sz="3600" dirty="0"/>
              <a:t>определяется как отношение вектора перемещения </a:t>
            </a:r>
            <a:r>
              <a:rPr lang="en-US" sz="3600" dirty="0"/>
              <a:t>       </a:t>
            </a:r>
            <a:r>
              <a:rPr lang="ru-RU" sz="3600" dirty="0"/>
              <a:t>ко </a:t>
            </a:r>
            <a:r>
              <a:rPr lang="en-US" sz="3600" dirty="0"/>
              <a:t>   </a:t>
            </a:r>
            <a:r>
              <a:rPr lang="ru-RU" sz="3600" dirty="0"/>
              <a:t>времени </a:t>
            </a:r>
            <a:r>
              <a:rPr lang="en-US" sz="3600" dirty="0"/>
              <a:t>  </a:t>
            </a:r>
            <a:r>
              <a:rPr lang="ru-RU" sz="3600" dirty="0">
                <a:sym typeface="Symbol" pitchFamily="18" charset="2"/>
              </a:rPr>
              <a:t></a:t>
            </a:r>
            <a:r>
              <a:rPr lang="en-US" sz="3600" i="1" dirty="0"/>
              <a:t>t</a:t>
            </a:r>
            <a:r>
              <a:rPr lang="ru-RU" sz="3600" i="1" dirty="0">
                <a:sym typeface="Symbol" pitchFamily="18" charset="2"/>
              </a:rPr>
              <a:t>,</a:t>
            </a:r>
            <a:r>
              <a:rPr lang="en-US" sz="3600" i="1" dirty="0">
                <a:sym typeface="Symbol" pitchFamily="18" charset="2"/>
              </a:rPr>
              <a:t> </a:t>
            </a:r>
            <a:r>
              <a:rPr lang="ru-RU" sz="3600" dirty="0">
                <a:sym typeface="Symbol" pitchFamily="18" charset="2"/>
              </a:rPr>
              <a:t>за</a:t>
            </a:r>
            <a:endParaRPr lang="en-US" sz="3600" dirty="0">
              <a:sym typeface="Symbol" pitchFamily="18" charset="2"/>
            </a:endParaRPr>
          </a:p>
          <a:p>
            <a:pPr algn="just"/>
            <a:r>
              <a:rPr lang="ru-RU" sz="3600" dirty="0">
                <a:sym typeface="Symbol" pitchFamily="18" charset="2"/>
              </a:rPr>
              <a:t> которое это перемещение произошло</a:t>
            </a:r>
            <a:r>
              <a:rPr lang="ru-RU" sz="3200" dirty="0">
                <a:sym typeface="Symbol" pitchFamily="18" charset="2"/>
              </a:rPr>
              <a:t>  </a:t>
            </a:r>
            <a:endParaRPr lang="en-US" sz="3200" dirty="0">
              <a:sym typeface="Symbol" pitchFamily="18" charset="2"/>
            </a:endParaRPr>
          </a:p>
          <a:p>
            <a:pPr algn="just"/>
            <a:r>
              <a:rPr lang="ru-RU" sz="3200" dirty="0">
                <a:sym typeface="Symbol" pitchFamily="18" charset="2"/>
              </a:rPr>
              <a:t> </a:t>
            </a:r>
          </a:p>
          <a:p>
            <a:pPr algn="just"/>
            <a:endParaRPr lang="en-US" sz="3200" dirty="0">
              <a:sym typeface="Symbol" pitchFamily="18" charset="2"/>
            </a:endParaRPr>
          </a:p>
          <a:p>
            <a:pPr algn="just"/>
            <a:endParaRPr lang="en-US" sz="3200" dirty="0">
              <a:sym typeface="Symbol" pitchFamily="18" charset="2"/>
            </a:endParaRPr>
          </a:p>
          <a:p>
            <a:pPr algn="just"/>
            <a:r>
              <a:rPr lang="ru-RU" sz="3200" dirty="0">
                <a:sym typeface="Symbol" pitchFamily="18" charset="2"/>
              </a:rPr>
              <a:t>    Вектор</a:t>
            </a:r>
            <a:r>
              <a:rPr lang="en-US" sz="3200" dirty="0">
                <a:sym typeface="Symbol" pitchFamily="18" charset="2"/>
              </a:rPr>
              <a:t>             </a:t>
            </a:r>
            <a:endParaRPr lang="ru-RU" sz="3200" dirty="0">
              <a:sym typeface="Symbol" pitchFamily="18" charset="2"/>
            </a:endParaRPr>
          </a:p>
          <a:p>
            <a:pPr algn="just"/>
            <a:r>
              <a:rPr lang="en-US" sz="3200" dirty="0">
                <a:sym typeface="Symbol" pitchFamily="18" charset="2"/>
              </a:rPr>
              <a:t> </a:t>
            </a:r>
            <a:r>
              <a:rPr lang="ru-RU" sz="3200" dirty="0">
                <a:sym typeface="Symbol" pitchFamily="18" charset="2"/>
              </a:rPr>
              <a:t>совпадает</a:t>
            </a:r>
            <a:r>
              <a:rPr lang="en-US" sz="3200" dirty="0">
                <a:sym typeface="Symbol" pitchFamily="18" charset="2"/>
              </a:rPr>
              <a:t> </a:t>
            </a:r>
            <a:r>
              <a:rPr lang="ru-RU" sz="3200" dirty="0">
                <a:sym typeface="Symbol" pitchFamily="18" charset="2"/>
              </a:rPr>
              <a:t> с </a:t>
            </a:r>
            <a:r>
              <a:rPr lang="en-US" sz="3200" dirty="0">
                <a:sym typeface="Symbol" pitchFamily="18" charset="2"/>
              </a:rPr>
              <a:t> </a:t>
            </a:r>
            <a:endParaRPr lang="ru-RU" sz="3200" dirty="0">
              <a:sym typeface="Symbol" pitchFamily="18" charset="2"/>
            </a:endParaRPr>
          </a:p>
          <a:p>
            <a:pPr algn="just"/>
            <a:r>
              <a:rPr lang="ru-RU" sz="3200" dirty="0">
                <a:sym typeface="Symbol" pitchFamily="18" charset="2"/>
              </a:rPr>
              <a:t> направлением </a:t>
            </a:r>
            <a:r>
              <a:rPr lang="en-US" sz="3200" dirty="0">
                <a:sym typeface="Symbol" pitchFamily="18" charset="2"/>
              </a:rPr>
              <a:t>  </a:t>
            </a:r>
            <a:endParaRPr lang="ru-RU" sz="3200" dirty="0">
              <a:sym typeface="Symbol" pitchFamily="18" charset="2"/>
            </a:endParaRPr>
          </a:p>
          <a:p>
            <a:pPr algn="just"/>
            <a:r>
              <a:rPr lang="en-US" sz="3200" dirty="0">
                <a:sym typeface="Symbol" pitchFamily="18" charset="2"/>
              </a:rPr>
              <a:t> </a:t>
            </a:r>
            <a:r>
              <a:rPr lang="ru-RU" sz="3200" dirty="0">
                <a:sym typeface="Symbol" pitchFamily="18" charset="2"/>
              </a:rPr>
              <a:t>вектора </a:t>
            </a:r>
          </a:p>
          <a:p>
            <a:pPr algn="just"/>
            <a:endParaRPr lang="ru-RU" sz="3200" dirty="0">
              <a:sym typeface="Symbol" pitchFamily="18" charset="2"/>
            </a:endParaRPr>
          </a:p>
          <a:p>
            <a:pPr algn="just"/>
            <a:endParaRPr lang="en-US" sz="3200" dirty="0">
              <a:sym typeface="Symbol" pitchFamily="18" charset="2"/>
            </a:endParaRPr>
          </a:p>
          <a:p>
            <a:pPr algn="just"/>
            <a:endParaRPr lang="en-US" sz="2400" dirty="0">
              <a:sym typeface="Symbol" pitchFamily="18" charset="2"/>
            </a:endParaRPr>
          </a:p>
          <a:p>
            <a:pPr algn="just"/>
            <a:endParaRPr lang="en-US" sz="2400" b="1" i="1" dirty="0">
              <a:sym typeface="Symbol" pitchFamily="18" charset="2"/>
            </a:endParaRPr>
          </a:p>
          <a:p>
            <a:pPr algn="just"/>
            <a:endParaRPr lang="ru-RU" sz="2400" dirty="0">
              <a:sym typeface="Symbol" pitchFamily="18" charset="2"/>
            </a:endParaRPr>
          </a:p>
        </p:txBody>
      </p:sp>
      <p:sp>
        <p:nvSpPr>
          <p:cNvPr id="8200" name="Rectangle 7"/>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8201" name="Rectangle 9"/>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ru-RU"/>
          </a:p>
        </p:txBody>
      </p:sp>
      <p:sp>
        <p:nvSpPr>
          <p:cNvPr id="8202"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8203" name="Rectangle 13"/>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8204"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8205" name="Rectangle 1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ru-RU"/>
          </a:p>
        </p:txBody>
      </p:sp>
      <p:sp>
        <p:nvSpPr>
          <p:cNvPr id="8206" name="Rectangle 1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8194" name="Object 6"/>
          <p:cNvGraphicFramePr>
            <a:graphicFrameLocks noChangeAspect="1"/>
          </p:cNvGraphicFramePr>
          <p:nvPr/>
        </p:nvGraphicFramePr>
        <p:xfrm>
          <a:off x="3563938" y="2060575"/>
          <a:ext cx="614362" cy="431800"/>
        </p:xfrm>
        <a:graphic>
          <a:graphicData uri="http://schemas.openxmlformats.org/presentationml/2006/ole">
            <mc:AlternateContent xmlns:mc="http://schemas.openxmlformats.org/markup-compatibility/2006">
              <mc:Choice xmlns:v="urn:schemas-microsoft-com:vml" Requires="v">
                <p:oleObj spid="_x0000_s10274" name="Формула" r:id="rId4" imgW="622080" imgH="431640" progId="Equation.3">
                  <p:embed/>
                </p:oleObj>
              </mc:Choice>
              <mc:Fallback>
                <p:oleObj name="Формула" r:id="rId4" imgW="6220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2060575"/>
                        <a:ext cx="614362"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5" name="Object 8"/>
          <p:cNvGraphicFramePr>
            <a:graphicFrameLocks noChangeAspect="1"/>
          </p:cNvGraphicFramePr>
          <p:nvPr/>
        </p:nvGraphicFramePr>
        <p:xfrm>
          <a:off x="900113" y="3141663"/>
          <a:ext cx="2324100" cy="1270000"/>
        </p:xfrm>
        <a:graphic>
          <a:graphicData uri="http://schemas.openxmlformats.org/presentationml/2006/ole">
            <mc:AlternateContent xmlns:mc="http://schemas.openxmlformats.org/markup-compatibility/2006">
              <mc:Choice xmlns:v="urn:schemas-microsoft-com:vml" Requires="v">
                <p:oleObj spid="_x0000_s10275" name="Формула" r:id="rId6" imgW="2323800" imgH="1269720" progId="Equation.3">
                  <p:embed/>
                </p:oleObj>
              </mc:Choice>
              <mc:Fallback>
                <p:oleObj name="Формула" r:id="rId6" imgW="2323800" imgH="12697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0113" y="3141663"/>
                        <a:ext cx="2324100" cy="1270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6" name="Object 10"/>
          <p:cNvGraphicFramePr>
            <a:graphicFrameLocks noChangeAspect="1"/>
          </p:cNvGraphicFramePr>
          <p:nvPr/>
        </p:nvGraphicFramePr>
        <p:xfrm>
          <a:off x="1930400" y="5965825"/>
          <a:ext cx="985838" cy="631825"/>
        </p:xfrm>
        <a:graphic>
          <a:graphicData uri="http://schemas.openxmlformats.org/presentationml/2006/ole">
            <mc:AlternateContent xmlns:mc="http://schemas.openxmlformats.org/markup-compatibility/2006">
              <mc:Choice xmlns:v="urn:schemas-microsoft-com:vml" Requires="v">
                <p:oleObj spid="_x0000_s10276" name="Формула" r:id="rId8" imgW="406080" imgH="203040" progId="Equation.3">
                  <p:embed/>
                </p:oleObj>
              </mc:Choice>
              <mc:Fallback>
                <p:oleObj name="Формула" r:id="rId8" imgW="40608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30400" y="5965825"/>
                        <a:ext cx="985838" cy="631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7" name="Object 12"/>
          <p:cNvGraphicFramePr>
            <a:graphicFrameLocks noChangeAspect="1"/>
          </p:cNvGraphicFramePr>
          <p:nvPr/>
        </p:nvGraphicFramePr>
        <p:xfrm>
          <a:off x="2555875" y="4581525"/>
          <a:ext cx="612775" cy="431800"/>
        </p:xfrm>
        <a:graphic>
          <a:graphicData uri="http://schemas.openxmlformats.org/presentationml/2006/ole">
            <mc:AlternateContent xmlns:mc="http://schemas.openxmlformats.org/markup-compatibility/2006">
              <mc:Choice xmlns:v="urn:schemas-microsoft-com:vml" Requires="v">
                <p:oleObj spid="_x0000_s10277" name="Формула" r:id="rId10" imgW="622080" imgH="431640" progId="Equation.3">
                  <p:embed/>
                </p:oleObj>
              </mc:Choice>
              <mc:Fallback>
                <p:oleObj name="Формула" r:id="rId10" imgW="62208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5875" y="4581525"/>
                        <a:ext cx="612775"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64378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4"/>
          <p:cNvSpPr>
            <a:spLocks noChangeArrowheads="1"/>
          </p:cNvSpPr>
          <p:nvPr/>
        </p:nvSpPr>
        <p:spPr bwMode="auto">
          <a:xfrm>
            <a:off x="0" y="4329113"/>
            <a:ext cx="87852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b="1" i="1">
                <a:solidFill>
                  <a:srgbClr val="0000FF"/>
                </a:solidFill>
                <a:sym typeface="Symbol" pitchFamily="18" charset="2"/>
              </a:rPr>
              <a:t>Мгновенная скорость </a:t>
            </a:r>
            <a:r>
              <a:rPr lang="en-US" sz="3200" b="1" i="1">
                <a:solidFill>
                  <a:srgbClr val="0000FF"/>
                </a:solidFill>
                <a:sym typeface="Symbol" pitchFamily="18" charset="2"/>
              </a:rPr>
              <a:t>   </a:t>
            </a:r>
            <a:r>
              <a:rPr lang="ru-RU" sz="3200" b="1" i="1">
                <a:sym typeface="Symbol" pitchFamily="18" charset="2"/>
              </a:rPr>
              <a:t>-</a:t>
            </a:r>
            <a:r>
              <a:rPr lang="ru-RU" sz="3200" i="1">
                <a:sym typeface="Symbol" pitchFamily="18" charset="2"/>
              </a:rPr>
              <a:t>вектор скорости в данный момент времени равен первой производной от</a:t>
            </a:r>
            <a:r>
              <a:rPr lang="en-US" sz="3200" i="1">
                <a:sym typeface="Symbol" pitchFamily="18" charset="2"/>
              </a:rPr>
              <a:t>       </a:t>
            </a:r>
            <a:r>
              <a:rPr lang="ru-RU" sz="3200" i="1">
                <a:sym typeface="Symbol" pitchFamily="18" charset="2"/>
              </a:rPr>
              <a:t>по времени и направлен по касательной к траектории в данной точке в сторону движения точки А.</a:t>
            </a:r>
          </a:p>
        </p:txBody>
      </p:sp>
      <p:graphicFrame>
        <p:nvGraphicFramePr>
          <p:cNvPr id="9218" name="Object 13"/>
          <p:cNvGraphicFramePr>
            <a:graphicFrameLocks noChangeAspect="1"/>
          </p:cNvGraphicFramePr>
          <p:nvPr/>
        </p:nvGraphicFramePr>
        <p:xfrm>
          <a:off x="4859338" y="4365625"/>
          <a:ext cx="365125" cy="425450"/>
        </p:xfrm>
        <a:graphic>
          <a:graphicData uri="http://schemas.openxmlformats.org/presentationml/2006/ole">
            <mc:AlternateContent xmlns:mc="http://schemas.openxmlformats.org/markup-compatibility/2006">
              <mc:Choice xmlns:v="urn:schemas-microsoft-com:vml" Requires="v">
                <p:oleObj spid="_x0000_s11294" name="Формула" r:id="rId3" imgW="355320" imgH="431640" progId="Equation.3">
                  <p:embed/>
                </p:oleObj>
              </mc:Choice>
              <mc:Fallback>
                <p:oleObj name="Формула" r:id="rId3" imgW="35532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4365625"/>
                        <a:ext cx="365125"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14"/>
          <p:cNvGraphicFramePr>
            <a:graphicFrameLocks noChangeAspect="1"/>
          </p:cNvGraphicFramePr>
          <p:nvPr/>
        </p:nvGraphicFramePr>
        <p:xfrm>
          <a:off x="3500438" y="5357813"/>
          <a:ext cx="273050" cy="419100"/>
        </p:xfrm>
        <a:graphic>
          <a:graphicData uri="http://schemas.openxmlformats.org/presentationml/2006/ole">
            <mc:AlternateContent xmlns:mc="http://schemas.openxmlformats.org/markup-compatibility/2006">
              <mc:Choice xmlns:v="urn:schemas-microsoft-com:vml" Requires="v">
                <p:oleObj spid="_x0000_s11295" name="Формула" r:id="rId5" imgW="279360" imgH="419040" progId="Equation.3">
                  <p:embed/>
                </p:oleObj>
              </mc:Choice>
              <mc:Fallback>
                <p:oleObj name="Формула" r:id="rId5" imgW="27936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0438" y="5357813"/>
                        <a:ext cx="27305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3" name="Rectangle 15"/>
          <p:cNvSpPr>
            <a:spLocks noChangeArrowheads="1"/>
          </p:cNvSpPr>
          <p:nvPr/>
        </p:nvSpPr>
        <p:spPr bwMode="auto">
          <a:xfrm>
            <a:off x="250825" y="188913"/>
            <a:ext cx="66960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3200" b="1" i="1">
                <a:solidFill>
                  <a:srgbClr val="FF0000"/>
                </a:solidFill>
                <a:sym typeface="Symbol" pitchFamily="18" charset="2"/>
              </a:rPr>
              <a:t>Мгновенная скорость</a:t>
            </a:r>
            <a:r>
              <a:rPr lang="ru-RU" sz="3200">
                <a:sym typeface="Symbol" pitchFamily="18" charset="2"/>
              </a:rPr>
              <a:t> в точке 1:</a:t>
            </a:r>
            <a:endParaRPr lang="en-US" sz="3200">
              <a:sym typeface="Symbol" pitchFamily="18" charset="2"/>
            </a:endParaRPr>
          </a:p>
        </p:txBody>
      </p:sp>
      <p:graphicFrame>
        <p:nvGraphicFramePr>
          <p:cNvPr id="9220" name="Object 16"/>
          <p:cNvGraphicFramePr>
            <a:graphicFrameLocks noChangeAspect="1"/>
          </p:cNvGraphicFramePr>
          <p:nvPr/>
        </p:nvGraphicFramePr>
        <p:xfrm>
          <a:off x="539750" y="981075"/>
          <a:ext cx="3578225" cy="1270000"/>
        </p:xfrm>
        <a:graphic>
          <a:graphicData uri="http://schemas.openxmlformats.org/presentationml/2006/ole">
            <mc:AlternateContent xmlns:mc="http://schemas.openxmlformats.org/markup-compatibility/2006">
              <mc:Choice xmlns:v="urn:schemas-microsoft-com:vml" Requires="v">
                <p:oleObj spid="_x0000_s11296" name="Формула" r:id="rId7" imgW="3568680" imgH="1269720" progId="Equation.3">
                  <p:embed/>
                </p:oleObj>
              </mc:Choice>
              <mc:Fallback>
                <p:oleObj name="Формула" r:id="rId7" imgW="3568680" imgH="12697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981075"/>
                        <a:ext cx="3578225"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4" name="Номер слайда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28FEB50-0F58-4955-9D3C-859E6FBA3D98}" type="slidenum">
              <a:rPr lang="ru-RU" smtClean="0"/>
              <a:pPr eaLnBrk="1" hangingPunct="1"/>
              <a:t>18</a:t>
            </a:fld>
            <a:endParaRPr lang="ru-RU" smtClean="0"/>
          </a:p>
        </p:txBody>
      </p:sp>
      <p:pic>
        <p:nvPicPr>
          <p:cNvPr id="9225" name="Рисунок 8" descr="Images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0563" y="836613"/>
            <a:ext cx="4643437"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221" name="Object 5"/>
          <p:cNvGraphicFramePr>
            <a:graphicFrameLocks noChangeAspect="1"/>
          </p:cNvGraphicFramePr>
          <p:nvPr/>
        </p:nvGraphicFramePr>
        <p:xfrm>
          <a:off x="1692275" y="3090863"/>
          <a:ext cx="2606675" cy="1346200"/>
        </p:xfrm>
        <a:graphic>
          <a:graphicData uri="http://schemas.openxmlformats.org/presentationml/2006/ole">
            <mc:AlternateContent xmlns:mc="http://schemas.openxmlformats.org/markup-compatibility/2006">
              <mc:Choice xmlns:v="urn:schemas-microsoft-com:vml" Requires="v">
                <p:oleObj spid="_x0000_s11297" name="Формула" r:id="rId10" imgW="2616120" imgH="1346040" progId="Equation.3">
                  <p:embed/>
                </p:oleObj>
              </mc:Choice>
              <mc:Fallback>
                <p:oleObj name="Формула" r:id="rId10" imgW="2616120" imgH="13460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92275" y="3090863"/>
                        <a:ext cx="2606675" cy="134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6" name="Прямоугольник 10"/>
          <p:cNvSpPr>
            <a:spLocks noChangeArrowheads="1"/>
          </p:cNvSpPr>
          <p:nvPr/>
        </p:nvSpPr>
        <p:spPr bwMode="auto">
          <a:xfrm>
            <a:off x="0" y="2565400"/>
            <a:ext cx="5086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ru-RU" sz="2800" b="1" i="1">
                <a:solidFill>
                  <a:srgbClr val="FF0000"/>
                </a:solidFill>
              </a:rPr>
              <a:t>Модуль вектора скорости</a:t>
            </a:r>
            <a:endParaRPr lang="en-US" sz="2800" b="1" i="1">
              <a:solidFill>
                <a:srgbClr val="FF0000"/>
              </a:solidFill>
            </a:endParaRPr>
          </a:p>
        </p:txBody>
      </p:sp>
    </p:spTree>
    <p:extLst>
      <p:ext uri="{BB962C8B-B14F-4D97-AF65-F5344CB8AC3E}">
        <p14:creationId xmlns:p14="http://schemas.microsoft.com/office/powerpoint/2010/main" val="2304914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Содержимое 17" descr="Images 2"/>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356100" y="0"/>
            <a:ext cx="47879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4"/>
          <p:cNvSpPr>
            <a:spLocks noChangeArrowheads="1"/>
          </p:cNvSpPr>
          <p:nvPr/>
        </p:nvSpPr>
        <p:spPr bwMode="auto">
          <a:xfrm>
            <a:off x="0" y="0"/>
            <a:ext cx="5219700"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2400"/>
              <a:t>	</a:t>
            </a:r>
            <a:r>
              <a:rPr lang="ru-RU" sz="3200" b="1">
                <a:solidFill>
                  <a:srgbClr val="C00000"/>
                </a:solidFill>
              </a:rPr>
              <a:t>При </a:t>
            </a:r>
            <a:r>
              <a:rPr lang="ru-RU" sz="3200" b="1">
                <a:solidFill>
                  <a:srgbClr val="C00000"/>
                </a:solidFill>
                <a:sym typeface="Symbol" pitchFamily="18" charset="2"/>
              </a:rPr>
              <a:t></a:t>
            </a:r>
            <a:r>
              <a:rPr lang="en-US" sz="3200" b="1" i="1">
                <a:solidFill>
                  <a:srgbClr val="C00000"/>
                </a:solidFill>
              </a:rPr>
              <a:t>t</a:t>
            </a:r>
            <a:r>
              <a:rPr lang="en-US" sz="3200" b="1" i="1">
                <a:solidFill>
                  <a:srgbClr val="C00000"/>
                </a:solidFill>
                <a:sym typeface="Symbol" pitchFamily="18" charset="2"/>
              </a:rPr>
              <a:t> </a:t>
            </a:r>
            <a:r>
              <a:rPr lang="en-US" sz="3200" b="1">
                <a:solidFill>
                  <a:srgbClr val="C00000"/>
                </a:solidFill>
                <a:sym typeface="Symbol" pitchFamily="18" charset="2"/>
              </a:rPr>
              <a:t></a:t>
            </a:r>
            <a:r>
              <a:rPr lang="en-US" sz="3200" b="1">
                <a:solidFill>
                  <a:srgbClr val="C00000"/>
                </a:solidFill>
              </a:rPr>
              <a:t> </a:t>
            </a:r>
            <a:r>
              <a:rPr lang="ru-RU" sz="3200" b="1">
                <a:solidFill>
                  <a:srgbClr val="C00000"/>
                </a:solidFill>
                <a:sym typeface="Symbol" pitchFamily="18" charset="2"/>
              </a:rPr>
              <a:t>0 </a:t>
            </a:r>
            <a:r>
              <a:rPr lang="ru-RU" sz="3200">
                <a:sym typeface="Symbol" pitchFamily="18" charset="2"/>
              </a:rPr>
              <a:t>т.е. на бесконечно малом участке траектории </a:t>
            </a:r>
          </a:p>
          <a:p>
            <a:r>
              <a:rPr lang="ru-RU" sz="3200">
                <a:sym typeface="Symbol" pitchFamily="18" charset="2"/>
              </a:rPr>
              <a:t></a:t>
            </a:r>
            <a:r>
              <a:rPr lang="en-US" sz="3200" i="1"/>
              <a:t>S</a:t>
            </a:r>
            <a:r>
              <a:rPr lang="en-US" sz="3200" i="1">
                <a:sym typeface="Symbol" pitchFamily="18" charset="2"/>
              </a:rPr>
              <a:t> </a:t>
            </a:r>
            <a:r>
              <a:rPr lang="ru-RU" sz="3200">
                <a:sym typeface="Symbol" pitchFamily="18" charset="2"/>
              </a:rPr>
              <a:t>= </a:t>
            </a:r>
            <a:r>
              <a:rPr lang="en-US" sz="3200" i="1"/>
              <a:t>r</a:t>
            </a:r>
            <a:r>
              <a:rPr lang="ru-RU" sz="3200">
                <a:sym typeface="Symbol" pitchFamily="18" charset="2"/>
              </a:rPr>
              <a:t> (</a:t>
            </a:r>
            <a:r>
              <a:rPr lang="ru-RU" sz="3200">
                <a:solidFill>
                  <a:srgbClr val="009900"/>
                </a:solidFill>
                <a:sym typeface="Symbol" pitchFamily="18" charset="2"/>
              </a:rPr>
              <a:t>перемещение совпадает с траекторией</a:t>
            </a:r>
            <a:r>
              <a:rPr lang="ru-RU" sz="3200">
                <a:sym typeface="Symbol" pitchFamily="18" charset="2"/>
              </a:rPr>
              <a:t>)    В этом случае </a:t>
            </a:r>
            <a:r>
              <a:rPr lang="ru-RU" sz="3200">
                <a:solidFill>
                  <a:srgbClr val="C00000"/>
                </a:solidFill>
                <a:sym typeface="Symbol" pitchFamily="18" charset="2"/>
              </a:rPr>
              <a:t>мгновенную скорость можно выразить через скалярную величину </a:t>
            </a:r>
            <a:r>
              <a:rPr lang="ru-RU" sz="3200">
                <a:solidFill>
                  <a:srgbClr val="FF6699"/>
                </a:solidFill>
                <a:sym typeface="Symbol" pitchFamily="18" charset="2"/>
              </a:rPr>
              <a:t>–</a:t>
            </a:r>
            <a:r>
              <a:rPr lang="ru-RU" sz="3200">
                <a:sym typeface="Symbol" pitchFamily="18" charset="2"/>
              </a:rPr>
              <a:t> </a:t>
            </a:r>
            <a:r>
              <a:rPr lang="ru-RU" sz="3200" b="1" i="1">
                <a:solidFill>
                  <a:srgbClr val="FF0000"/>
                </a:solidFill>
                <a:sym typeface="Symbol" pitchFamily="18" charset="2"/>
              </a:rPr>
              <a:t>путь:</a:t>
            </a:r>
          </a:p>
          <a:p>
            <a:endParaRPr lang="ru-RU" sz="3200" b="1" i="1">
              <a:solidFill>
                <a:srgbClr val="FF0000"/>
              </a:solidFill>
              <a:sym typeface="Symbol" pitchFamily="18" charset="2"/>
            </a:endParaRPr>
          </a:p>
          <a:p>
            <a:endParaRPr lang="ru-RU" sz="3200" b="1" i="1">
              <a:solidFill>
                <a:srgbClr val="FF0000"/>
              </a:solidFill>
              <a:sym typeface="Symbol" pitchFamily="18" charset="2"/>
            </a:endParaRPr>
          </a:p>
          <a:p>
            <a:endParaRPr lang="en-US" sz="3200" b="1" i="1">
              <a:solidFill>
                <a:srgbClr val="FF0000"/>
              </a:solidFill>
              <a:sym typeface="Symbol" pitchFamily="18" charset="2"/>
            </a:endParaRPr>
          </a:p>
          <a:p>
            <a:pPr algn="just"/>
            <a:endParaRPr lang="en-US" sz="3200">
              <a:sym typeface="Symbol" pitchFamily="18" charset="2"/>
            </a:endParaRPr>
          </a:p>
          <a:p>
            <a:pPr algn="just"/>
            <a:endParaRPr lang="en-US" sz="3200">
              <a:sym typeface="Symbol" pitchFamily="18" charset="2"/>
            </a:endParaRPr>
          </a:p>
          <a:p>
            <a:pPr algn="just"/>
            <a:endParaRPr lang="ru-RU" sz="3200">
              <a:sym typeface="Symbol" pitchFamily="18" charset="2"/>
            </a:endParaRPr>
          </a:p>
          <a:p>
            <a:pPr algn="just"/>
            <a:endParaRPr lang="ru-RU" sz="3200">
              <a:sym typeface="Symbol" pitchFamily="18" charset="2"/>
            </a:endParaRPr>
          </a:p>
          <a:p>
            <a:pPr algn="ctr"/>
            <a:endParaRPr lang="ru-RU" sz="3200">
              <a:sym typeface="Symbol" pitchFamily="18" charset="2"/>
            </a:endParaRPr>
          </a:p>
        </p:txBody>
      </p:sp>
      <p:sp>
        <p:nvSpPr>
          <p:cNvPr id="10245" name="Rectangle 6"/>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10246" name="Rectangle 8"/>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0242" name="Object 7"/>
          <p:cNvGraphicFramePr>
            <a:graphicFrameLocks noChangeAspect="1"/>
          </p:cNvGraphicFramePr>
          <p:nvPr/>
        </p:nvGraphicFramePr>
        <p:xfrm>
          <a:off x="755650" y="4724400"/>
          <a:ext cx="7847013" cy="1320800"/>
        </p:xfrm>
        <a:graphic>
          <a:graphicData uri="http://schemas.openxmlformats.org/presentationml/2006/ole">
            <mc:AlternateContent xmlns:mc="http://schemas.openxmlformats.org/markup-compatibility/2006">
              <mc:Choice xmlns:v="urn:schemas-microsoft-com:vml" Requires="v">
                <p:oleObj spid="_x0000_s12297" name="Формула" r:id="rId4" imgW="2349360" imgH="457200" progId="Equation.3">
                  <p:embed/>
                </p:oleObj>
              </mc:Choice>
              <mc:Fallback>
                <p:oleObj name="Формула" r:id="rId4" imgW="234936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650" y="4724400"/>
                        <a:ext cx="7847013" cy="1320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7" name="Номер слайда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2C84DB1-65E1-4AD9-9DB4-D2DE0EB1B077}" type="slidenum">
              <a:rPr lang="ru-RU" smtClean="0"/>
              <a:pPr eaLnBrk="1" hangingPunct="1"/>
              <a:t>19</a:t>
            </a:fld>
            <a:endParaRPr lang="ru-RU" smtClean="0"/>
          </a:p>
        </p:txBody>
      </p:sp>
      <p:sp>
        <p:nvSpPr>
          <p:cNvPr id="10248" name="Прямоугольник 7"/>
          <p:cNvSpPr>
            <a:spLocks noChangeArrowheads="1"/>
          </p:cNvSpPr>
          <p:nvPr/>
        </p:nvSpPr>
        <p:spPr bwMode="auto">
          <a:xfrm>
            <a:off x="0" y="6308725"/>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2800">
                <a:sym typeface="Symbol" pitchFamily="18" charset="2"/>
              </a:rPr>
              <a:t>Так вычислять скорость проще, т.к. </a:t>
            </a:r>
            <a:r>
              <a:rPr lang="en-US" sz="2800" i="1">
                <a:sym typeface="Symbol" pitchFamily="18" charset="2"/>
              </a:rPr>
              <a:t>S</a:t>
            </a:r>
            <a:r>
              <a:rPr lang="ru-RU" sz="2800">
                <a:sym typeface="Symbol" pitchFamily="18" charset="2"/>
              </a:rPr>
              <a:t> – скаляр</a:t>
            </a:r>
          </a:p>
        </p:txBody>
      </p:sp>
    </p:spTree>
    <p:extLst>
      <p:ext uri="{BB962C8B-B14F-4D97-AF65-F5344CB8AC3E}">
        <p14:creationId xmlns:p14="http://schemas.microsoft.com/office/powerpoint/2010/main" val="1995191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ChangeArrowheads="1"/>
          </p:cNvSpPr>
          <p:nvPr/>
        </p:nvSpPr>
        <p:spPr bwMode="auto">
          <a:xfrm>
            <a:off x="0" y="63500"/>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ru-RU" sz="3200"/>
              <a:t>Обратное действие – интегрирование</a:t>
            </a:r>
          </a:p>
        </p:txBody>
      </p:sp>
      <p:pic>
        <p:nvPicPr>
          <p:cNvPr id="11268" name="Picture 5" descr="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765175"/>
            <a:ext cx="5329238"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6"/>
          <p:cNvSpPr>
            <a:spLocks noChangeArrowheads="1"/>
          </p:cNvSpPr>
          <p:nvPr/>
        </p:nvSpPr>
        <p:spPr bwMode="auto">
          <a:xfrm>
            <a:off x="2843213" y="4149725"/>
            <a:ext cx="23923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ru-RU" sz="3200"/>
              <a:t>Рисунок 2.5</a:t>
            </a:r>
          </a:p>
        </p:txBody>
      </p:sp>
      <p:sp>
        <p:nvSpPr>
          <p:cNvPr id="11270" name="Rectangle 7"/>
          <p:cNvSpPr>
            <a:spLocks noChangeArrowheads="1"/>
          </p:cNvSpPr>
          <p:nvPr/>
        </p:nvSpPr>
        <p:spPr bwMode="auto">
          <a:xfrm>
            <a:off x="179388" y="4816475"/>
            <a:ext cx="8208962"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a:t>                                 </a:t>
            </a:r>
            <a:r>
              <a:rPr lang="ru-RU" sz="3200"/>
              <a:t>– площадь бесконечно узкого прямоугольника</a:t>
            </a:r>
            <a:r>
              <a:rPr lang="ru-RU" sz="3200" i="1"/>
              <a:t>.</a:t>
            </a:r>
            <a:r>
              <a:rPr lang="ru-RU" sz="3200"/>
              <a:t> Чтобы вычислить весь путь </a:t>
            </a:r>
            <a:r>
              <a:rPr lang="en-US" sz="3200" i="1"/>
              <a:t>S</a:t>
            </a:r>
            <a:r>
              <a:rPr lang="ru-RU" sz="3200"/>
              <a:t> за время </a:t>
            </a:r>
            <a:r>
              <a:rPr lang="en-US" sz="3200" i="1"/>
              <a:t>t</a:t>
            </a:r>
            <a:r>
              <a:rPr lang="ru-RU" sz="3200"/>
              <a:t>, надо сложить площади всех прямоугольников. </a:t>
            </a:r>
          </a:p>
        </p:txBody>
      </p:sp>
      <p:sp>
        <p:nvSpPr>
          <p:cNvPr id="11271" name="Rectangle 9"/>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1266" name="Object 8"/>
          <p:cNvGraphicFramePr>
            <a:graphicFrameLocks noChangeAspect="1"/>
          </p:cNvGraphicFramePr>
          <p:nvPr/>
        </p:nvGraphicFramePr>
        <p:xfrm>
          <a:off x="250825" y="4724400"/>
          <a:ext cx="2106613" cy="649288"/>
        </p:xfrm>
        <a:graphic>
          <a:graphicData uri="http://schemas.openxmlformats.org/presentationml/2006/ole">
            <mc:AlternateContent xmlns:mc="http://schemas.openxmlformats.org/markup-compatibility/2006">
              <mc:Choice xmlns:v="urn:schemas-microsoft-com:vml" Requires="v">
                <p:oleObj spid="_x0000_s13321" name="Формула" r:id="rId4" imgW="622080" imgH="190440" progId="Equation.3">
                  <p:embed/>
                </p:oleObj>
              </mc:Choice>
              <mc:Fallback>
                <p:oleObj name="Формула" r:id="rId4" imgW="622080" imgH="190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4724400"/>
                        <a:ext cx="2106613" cy="64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2" name="Rectangle 11"/>
          <p:cNvSpPr>
            <a:spLocks noChangeArrowheads="1"/>
          </p:cNvSpPr>
          <p:nvPr/>
        </p:nvSpPr>
        <p:spPr bwMode="auto">
          <a:xfrm>
            <a:off x="0" y="3030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11273" name="Rectangle 12"/>
          <p:cNvSpPr>
            <a:spLocks noChangeArrowheads="1"/>
          </p:cNvSpPr>
          <p:nvPr/>
        </p:nvSpPr>
        <p:spPr bwMode="auto">
          <a:xfrm>
            <a:off x="6804025" y="4887913"/>
            <a:ext cx="10985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1200">
                <a:cs typeface="Times New Roman" pitchFamily="18" charset="0"/>
              </a:rPr>
              <a:t>	</a:t>
            </a:r>
            <a:endParaRPr lang="ru-RU"/>
          </a:p>
        </p:txBody>
      </p:sp>
      <p:sp>
        <p:nvSpPr>
          <p:cNvPr id="11274" name="Rectangle 13"/>
          <p:cNvSpPr>
            <a:spLocks noChangeArrowheads="1"/>
          </p:cNvSpPr>
          <p:nvPr/>
        </p:nvSpPr>
        <p:spPr bwMode="auto">
          <a:xfrm>
            <a:off x="468313" y="5608638"/>
            <a:ext cx="828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2400" i="1"/>
              <a:t>	</a:t>
            </a:r>
            <a:endParaRPr lang="ru-RU" sz="2400" i="1"/>
          </a:p>
        </p:txBody>
      </p:sp>
      <p:sp>
        <p:nvSpPr>
          <p:cNvPr id="11275" name="Rectangle 15"/>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11276" name="Номер слайда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63C3D08-E32F-40DA-92C2-19106120F0CE}" type="slidenum">
              <a:rPr lang="ru-RU" smtClean="0"/>
              <a:pPr eaLnBrk="1" hangingPunct="1"/>
              <a:t>20</a:t>
            </a:fld>
            <a:endParaRPr lang="ru-RU" smtClean="0"/>
          </a:p>
        </p:txBody>
      </p:sp>
    </p:spTree>
    <p:extLst>
      <p:ext uri="{BB962C8B-B14F-4D97-AF65-F5344CB8AC3E}">
        <p14:creationId xmlns:p14="http://schemas.microsoft.com/office/powerpoint/2010/main" val="1349716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4"/>
          <p:cNvGraphicFramePr>
            <a:graphicFrameLocks noChangeAspect="1"/>
          </p:cNvGraphicFramePr>
          <p:nvPr/>
        </p:nvGraphicFramePr>
        <p:xfrm>
          <a:off x="3143250" y="3857625"/>
          <a:ext cx="2559050" cy="1300163"/>
        </p:xfrm>
        <a:graphic>
          <a:graphicData uri="http://schemas.openxmlformats.org/presentationml/2006/ole">
            <mc:AlternateContent xmlns:mc="http://schemas.openxmlformats.org/markup-compatibility/2006">
              <mc:Choice xmlns:v="urn:schemas-microsoft-com:vml" Requires="v">
                <p:oleObj spid="_x0000_s14352" name="Формула" r:id="rId3" imgW="1993680" imgH="1041120" progId="Equation.3">
                  <p:embed/>
                </p:oleObj>
              </mc:Choice>
              <mc:Fallback>
                <p:oleObj name="Формула" r:id="rId3" imgW="1993680" imgH="1041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250" y="3857625"/>
                        <a:ext cx="2559050" cy="1300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292" name="Rectangle 5"/>
          <p:cNvSpPr>
            <a:spLocks noChangeArrowheads="1"/>
          </p:cNvSpPr>
          <p:nvPr/>
        </p:nvSpPr>
        <p:spPr bwMode="auto">
          <a:xfrm>
            <a:off x="7675563" y="4292600"/>
            <a:ext cx="14684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3200"/>
              <a:t>(2.3.5) </a:t>
            </a:r>
          </a:p>
        </p:txBody>
      </p:sp>
      <p:sp>
        <p:nvSpPr>
          <p:cNvPr id="12293" name="Rectangle 6"/>
          <p:cNvSpPr>
            <a:spLocks noChangeArrowheads="1"/>
          </p:cNvSpPr>
          <p:nvPr/>
        </p:nvSpPr>
        <p:spPr bwMode="auto">
          <a:xfrm>
            <a:off x="0" y="5303838"/>
            <a:ext cx="9144000"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i="1"/>
              <a:t>Геометрический смысл этого интеграла в том, что </a:t>
            </a:r>
            <a:r>
              <a:rPr lang="ru-RU" sz="3200" b="1" i="1">
                <a:solidFill>
                  <a:srgbClr val="FF0000"/>
                </a:solidFill>
              </a:rPr>
              <a:t>площадь под кривой </a:t>
            </a:r>
            <a:r>
              <a:rPr lang="en-US" sz="3200" b="1" i="1">
                <a:solidFill>
                  <a:srgbClr val="FF0000"/>
                </a:solidFill>
              </a:rPr>
              <a:t>         </a:t>
            </a:r>
            <a:r>
              <a:rPr lang="ru-RU" sz="3200" b="1" i="1">
                <a:solidFill>
                  <a:srgbClr val="FF0000"/>
                </a:solidFill>
              </a:rPr>
              <a:t>есть путь тела за время </a:t>
            </a:r>
            <a:r>
              <a:rPr lang="en-US" sz="3200" b="1" i="1">
                <a:solidFill>
                  <a:srgbClr val="FF0000"/>
                </a:solidFill>
              </a:rPr>
              <a:t>t</a:t>
            </a:r>
            <a:r>
              <a:rPr lang="ru-RU" sz="3200" b="1" i="1">
                <a:solidFill>
                  <a:srgbClr val="FF0000"/>
                </a:solidFill>
              </a:rPr>
              <a:t>.</a:t>
            </a:r>
          </a:p>
        </p:txBody>
      </p:sp>
      <p:graphicFrame>
        <p:nvGraphicFramePr>
          <p:cNvPr id="12291" name="Object 7"/>
          <p:cNvGraphicFramePr>
            <a:graphicFrameLocks noChangeAspect="1"/>
          </p:cNvGraphicFramePr>
          <p:nvPr/>
        </p:nvGraphicFramePr>
        <p:xfrm>
          <a:off x="6516688" y="5805488"/>
          <a:ext cx="892175" cy="571500"/>
        </p:xfrm>
        <a:graphic>
          <a:graphicData uri="http://schemas.openxmlformats.org/presentationml/2006/ole">
            <mc:AlternateContent xmlns:mc="http://schemas.openxmlformats.org/markup-compatibility/2006">
              <mc:Choice xmlns:v="urn:schemas-microsoft-com:vml" Requires="v">
                <p:oleObj spid="_x0000_s14353" name="Формула" r:id="rId5" imgW="901440" imgH="571320" progId="Equation.3">
                  <p:embed/>
                </p:oleObj>
              </mc:Choice>
              <mc:Fallback>
                <p:oleObj name="Формула" r:id="rId5" imgW="901440" imgH="5713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688" y="5805488"/>
                        <a:ext cx="892175"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4" name="Picture 8" descr="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404813"/>
            <a:ext cx="5329238" cy="343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Номер слайда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249DC35-3AEF-41A6-A3E7-44281B660CFE}" type="slidenum">
              <a:rPr lang="ru-RU" smtClean="0"/>
              <a:pPr eaLnBrk="1" hangingPunct="1"/>
              <a:t>21</a:t>
            </a:fld>
            <a:endParaRPr lang="ru-RU" smtClean="0"/>
          </a:p>
        </p:txBody>
      </p:sp>
    </p:spTree>
    <p:extLst>
      <p:ext uri="{BB962C8B-B14F-4D97-AF65-F5344CB8AC3E}">
        <p14:creationId xmlns:p14="http://schemas.microsoft.com/office/powerpoint/2010/main" val="3556791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0"/>
            <a:ext cx="3025775"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6"/>
          <p:cNvSpPr>
            <a:spLocks noChangeArrowheads="1"/>
          </p:cNvSpPr>
          <p:nvPr/>
        </p:nvSpPr>
        <p:spPr bwMode="auto">
          <a:xfrm>
            <a:off x="0" y="3286125"/>
            <a:ext cx="9144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buFontTx/>
              <a:buChar char="•"/>
              <a:tabLst>
                <a:tab pos="5940425" algn="r"/>
              </a:tabLst>
            </a:pPr>
            <a:r>
              <a:rPr lang="en-US" sz="3200"/>
              <a:t>	</a:t>
            </a:r>
            <a:r>
              <a:rPr lang="ru-RU" sz="3200"/>
              <a:t>        </a:t>
            </a:r>
            <a:r>
              <a:rPr lang="ru-RU" sz="3200">
                <a:solidFill>
                  <a:srgbClr val="FF0000"/>
                </a:solidFill>
              </a:rPr>
              <a:t>Если материальная точка участвует в нескольких движениях, то ее </a:t>
            </a:r>
            <a:r>
              <a:rPr lang="ru-RU" sz="3200" i="1">
                <a:solidFill>
                  <a:srgbClr val="FF0000"/>
                </a:solidFill>
              </a:rPr>
              <a:t>результирующее перемещение </a:t>
            </a:r>
            <a:r>
              <a:rPr lang="en-US" sz="3200" i="1">
                <a:solidFill>
                  <a:srgbClr val="FF0000"/>
                </a:solidFill>
              </a:rPr>
              <a:t>  </a:t>
            </a:r>
            <a:r>
              <a:rPr lang="ru-RU" sz="3200" i="1">
                <a:solidFill>
                  <a:srgbClr val="FF0000"/>
                </a:solidFill>
              </a:rPr>
              <a:t>равно</a:t>
            </a:r>
            <a:r>
              <a:rPr lang="ru-RU" sz="3200"/>
              <a:t> </a:t>
            </a:r>
            <a:r>
              <a:rPr lang="ru-RU" sz="3200" i="1">
                <a:solidFill>
                  <a:srgbClr val="FF0000"/>
                </a:solidFill>
              </a:rPr>
              <a:t>векторной</a:t>
            </a:r>
            <a:r>
              <a:rPr lang="ru-RU" sz="3200">
                <a:solidFill>
                  <a:srgbClr val="FF0000"/>
                </a:solidFill>
              </a:rPr>
              <a:t> </a:t>
            </a:r>
            <a:r>
              <a:rPr lang="ru-RU" sz="3200" i="1">
                <a:solidFill>
                  <a:srgbClr val="FF0000"/>
                </a:solidFill>
              </a:rPr>
              <a:t>сумме</a:t>
            </a:r>
            <a:r>
              <a:rPr lang="ru-RU" sz="3200">
                <a:solidFill>
                  <a:srgbClr val="FF0000"/>
                </a:solidFill>
              </a:rPr>
              <a:t> </a:t>
            </a:r>
            <a:r>
              <a:rPr lang="ru-RU" sz="3200" i="1">
                <a:solidFill>
                  <a:srgbClr val="FF0000"/>
                </a:solidFill>
              </a:rPr>
              <a:t>перемещений</a:t>
            </a:r>
            <a:r>
              <a:rPr lang="ru-RU" sz="3200"/>
              <a:t>, обусловленных каждым из этих движений в отдельности:</a:t>
            </a:r>
          </a:p>
        </p:txBody>
      </p:sp>
      <p:sp>
        <p:nvSpPr>
          <p:cNvPr id="14342" name="Rectangle 8"/>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4338" name="Object 7"/>
          <p:cNvGraphicFramePr>
            <a:graphicFrameLocks noChangeAspect="1"/>
          </p:cNvGraphicFramePr>
          <p:nvPr/>
        </p:nvGraphicFramePr>
        <p:xfrm>
          <a:off x="2928938" y="4357688"/>
          <a:ext cx="568325" cy="457200"/>
        </p:xfrm>
        <a:graphic>
          <a:graphicData uri="http://schemas.openxmlformats.org/presentationml/2006/ole">
            <mc:AlternateContent xmlns:mc="http://schemas.openxmlformats.org/markup-compatibility/2006">
              <mc:Choice xmlns:v="urn:schemas-microsoft-com:vml" Requires="v">
                <p:oleObj spid="_x0000_s16400" name="Формула" r:id="rId4" imgW="558720" imgH="457200" progId="Equation.3">
                  <p:embed/>
                </p:oleObj>
              </mc:Choice>
              <mc:Fallback>
                <p:oleObj name="Формула" r:id="rId4" imgW="55872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8938" y="4357688"/>
                        <a:ext cx="5683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3" name="Rectangle 9"/>
          <p:cNvSpPr>
            <a:spLocks noChangeArrowheads="1"/>
          </p:cNvSpPr>
          <p:nvPr/>
        </p:nvSpPr>
        <p:spPr bwMode="auto">
          <a:xfrm>
            <a:off x="0" y="244475"/>
            <a:ext cx="37147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tabLst>
                <a:tab pos="5940425" algn="r"/>
              </a:tabLst>
            </a:pPr>
            <a:r>
              <a:rPr lang="ru-RU" sz="3200" b="1" i="1">
                <a:solidFill>
                  <a:srgbClr val="FF0000"/>
                </a:solidFill>
              </a:rPr>
              <a:t>Принцип независимости </a:t>
            </a:r>
          </a:p>
          <a:p>
            <a:pPr algn="ctr">
              <a:tabLst>
                <a:tab pos="5940425" algn="r"/>
              </a:tabLst>
            </a:pPr>
            <a:r>
              <a:rPr lang="ru-RU" sz="3200" b="1" i="1">
                <a:solidFill>
                  <a:srgbClr val="FF0000"/>
                </a:solidFill>
              </a:rPr>
              <a:t>движения  </a:t>
            </a:r>
          </a:p>
          <a:p>
            <a:pPr algn="ctr">
              <a:tabLst>
                <a:tab pos="5940425" algn="r"/>
              </a:tabLst>
            </a:pPr>
            <a:r>
              <a:rPr lang="ru-RU" sz="3200" b="1">
                <a:solidFill>
                  <a:srgbClr val="FF0000"/>
                </a:solidFill>
              </a:rPr>
              <a:t>(</a:t>
            </a:r>
            <a:r>
              <a:rPr lang="ru-RU" sz="3200" b="1" i="1">
                <a:solidFill>
                  <a:srgbClr val="FF0000"/>
                </a:solidFill>
              </a:rPr>
              <a:t>действия сил</a:t>
            </a:r>
            <a:r>
              <a:rPr lang="ru-RU" sz="3200" b="1">
                <a:solidFill>
                  <a:srgbClr val="FF0000"/>
                </a:solidFill>
              </a:rPr>
              <a:t>)</a:t>
            </a:r>
            <a:endParaRPr lang="ru-RU" sz="3200" b="1" i="1"/>
          </a:p>
        </p:txBody>
      </p:sp>
      <p:graphicFrame>
        <p:nvGraphicFramePr>
          <p:cNvPr id="14339" name="Object 11"/>
          <p:cNvGraphicFramePr>
            <a:graphicFrameLocks noChangeAspect="1"/>
          </p:cNvGraphicFramePr>
          <p:nvPr/>
        </p:nvGraphicFramePr>
        <p:xfrm>
          <a:off x="458788" y="5805488"/>
          <a:ext cx="7929562" cy="981075"/>
        </p:xfrm>
        <a:graphic>
          <a:graphicData uri="http://schemas.openxmlformats.org/presentationml/2006/ole">
            <mc:AlternateContent xmlns:mc="http://schemas.openxmlformats.org/markup-compatibility/2006">
              <mc:Choice xmlns:v="urn:schemas-microsoft-com:vml" Requires="v">
                <p:oleObj spid="_x0000_s16401" name="Формула" r:id="rId6" imgW="7467480" imgH="939600" progId="Equation.3">
                  <p:embed/>
                </p:oleObj>
              </mc:Choice>
              <mc:Fallback>
                <p:oleObj name="Формула" r:id="rId6" imgW="7467480" imgH="939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788" y="5805488"/>
                        <a:ext cx="7929562" cy="9810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4" name="Номер слайда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B955C8B-6BBC-48FA-9D97-1120B4F3DB60}" type="slidenum">
              <a:rPr lang="ru-RU" smtClean="0"/>
              <a:pPr eaLnBrk="1" hangingPunct="1"/>
              <a:t>22</a:t>
            </a:fld>
            <a:endParaRPr lang="ru-RU" smtClean="0"/>
          </a:p>
        </p:txBody>
      </p:sp>
    </p:spTree>
    <p:extLst>
      <p:ext uri="{BB962C8B-B14F-4D97-AF65-F5344CB8AC3E}">
        <p14:creationId xmlns:p14="http://schemas.microsoft.com/office/powerpoint/2010/main" val="3706122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Номер слайда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A8F09E1-57A4-4A69-ACA3-56C84DD2968C}" type="slidenum">
              <a:rPr lang="ru-RU" smtClean="0"/>
              <a:pPr eaLnBrk="1" hangingPunct="1"/>
              <a:t>23</a:t>
            </a:fld>
            <a:endParaRPr lang="ru-RU" smtClean="0"/>
          </a:p>
        </p:txBody>
      </p:sp>
      <p:pic>
        <p:nvPicPr>
          <p:cNvPr id="67587" name="Picture 5" descr="C:\Users\user\Desktop\Резервная_копия_Задачи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04813"/>
            <a:ext cx="843597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98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4"/>
          <p:cNvSpPr>
            <a:spLocks noChangeArrowheads="1"/>
          </p:cNvSpPr>
          <p:nvPr/>
        </p:nvSpPr>
        <p:spPr bwMode="auto">
          <a:xfrm>
            <a:off x="0" y="0"/>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sz="3200"/>
          </a:p>
        </p:txBody>
      </p:sp>
      <p:sp>
        <p:nvSpPr>
          <p:cNvPr id="15366" name="Rectangle 6"/>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15367" name="Rectangle 7"/>
          <p:cNvSpPr>
            <a:spLocks noChangeArrowheads="1"/>
          </p:cNvSpPr>
          <p:nvPr/>
        </p:nvSpPr>
        <p:spPr bwMode="auto">
          <a:xfrm>
            <a:off x="0" y="188913"/>
            <a:ext cx="8453438"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Так как </a:t>
            </a:r>
            <a:r>
              <a:rPr lang="en-US" sz="3200"/>
              <a:t>    </a:t>
            </a:r>
            <a:r>
              <a:rPr lang="ru-RU" sz="3200"/>
              <a:t>                                                    </a:t>
            </a:r>
            <a:endParaRPr lang="en-US" sz="3200"/>
          </a:p>
          <a:p>
            <a:pPr algn="just"/>
            <a:r>
              <a:rPr lang="ru-RU" sz="3200"/>
              <a:t>   </a:t>
            </a:r>
            <a:endParaRPr lang="en-US" sz="3200"/>
          </a:p>
          <a:p>
            <a:pPr algn="just"/>
            <a:r>
              <a:rPr lang="en-US" sz="3200"/>
              <a:t>                 </a:t>
            </a:r>
            <a:endParaRPr lang="ru-RU" sz="3200"/>
          </a:p>
          <a:p>
            <a:pPr algn="just"/>
            <a:r>
              <a:rPr lang="ru-RU" sz="3200"/>
              <a:t>Тогда  </a:t>
            </a:r>
          </a:p>
          <a:p>
            <a:pPr algn="just"/>
            <a:endParaRPr lang="ru-RU" sz="3200"/>
          </a:p>
        </p:txBody>
      </p:sp>
      <p:sp>
        <p:nvSpPr>
          <p:cNvPr id="15368" name="Rectangle 9"/>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5362" name="Object 8"/>
          <p:cNvGraphicFramePr>
            <a:graphicFrameLocks noChangeAspect="1"/>
          </p:cNvGraphicFramePr>
          <p:nvPr/>
        </p:nvGraphicFramePr>
        <p:xfrm>
          <a:off x="3929063" y="0"/>
          <a:ext cx="1584325" cy="1379538"/>
        </p:xfrm>
        <a:graphic>
          <a:graphicData uri="http://schemas.openxmlformats.org/presentationml/2006/ole">
            <mc:AlternateContent xmlns:mc="http://schemas.openxmlformats.org/markup-compatibility/2006">
              <mc:Choice xmlns:v="urn:schemas-microsoft-com:vml" Requires="v">
                <p:oleObj spid="_x0000_s17434" name="Формула" r:id="rId3" imgW="1460160" imgH="1269720" progId="Equation.3">
                  <p:embed/>
                </p:oleObj>
              </mc:Choice>
              <mc:Fallback>
                <p:oleObj name="Формула" r:id="rId3" imgW="1460160" imgH="1269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9063" y="0"/>
                        <a:ext cx="1584325" cy="13795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9" name="Rectangle 11"/>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5363" name="Object 10"/>
          <p:cNvGraphicFramePr>
            <a:graphicFrameLocks noChangeAspect="1"/>
          </p:cNvGraphicFramePr>
          <p:nvPr/>
        </p:nvGraphicFramePr>
        <p:xfrm>
          <a:off x="1285875" y="1643063"/>
          <a:ext cx="7488238" cy="949325"/>
        </p:xfrm>
        <a:graphic>
          <a:graphicData uri="http://schemas.openxmlformats.org/presentationml/2006/ole">
            <mc:AlternateContent xmlns:mc="http://schemas.openxmlformats.org/markup-compatibility/2006">
              <mc:Choice xmlns:v="urn:schemas-microsoft-com:vml" Requires="v">
                <p:oleObj spid="_x0000_s17435" name="Формула" r:id="rId5" imgW="4927320" imgH="634680" progId="Equation.3">
                  <p:embed/>
                </p:oleObj>
              </mc:Choice>
              <mc:Fallback>
                <p:oleObj name="Формула" r:id="rId5" imgW="4927320" imgH="634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875" y="1643063"/>
                        <a:ext cx="7488238" cy="949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70" name="Rectangle 13"/>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5364" name="Object 12"/>
          <p:cNvGraphicFramePr>
            <a:graphicFrameLocks noChangeAspect="1"/>
          </p:cNvGraphicFramePr>
          <p:nvPr/>
        </p:nvGraphicFramePr>
        <p:xfrm>
          <a:off x="3851275" y="2924175"/>
          <a:ext cx="2141538" cy="1085850"/>
        </p:xfrm>
        <a:graphic>
          <a:graphicData uri="http://schemas.openxmlformats.org/presentationml/2006/ole">
            <mc:AlternateContent xmlns:mc="http://schemas.openxmlformats.org/markup-compatibility/2006">
              <mc:Choice xmlns:v="urn:schemas-microsoft-com:vml" Requires="v">
                <p:oleObj spid="_x0000_s17436" name="Формула" r:id="rId7" imgW="1854000" imgH="939600" progId="Equation.3">
                  <p:embed/>
                </p:oleObj>
              </mc:Choice>
              <mc:Fallback>
                <p:oleObj name="Формула" r:id="rId7" imgW="1854000" imgH="939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1275" y="2924175"/>
                        <a:ext cx="2141538" cy="10858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71" name="Rectangle 14"/>
          <p:cNvSpPr>
            <a:spLocks noChangeArrowheads="1"/>
          </p:cNvSpPr>
          <p:nvPr/>
        </p:nvSpPr>
        <p:spPr bwMode="auto">
          <a:xfrm>
            <a:off x="0" y="4238655"/>
            <a:ext cx="9144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r>
              <a:rPr lang="ru-RU" sz="2400" dirty="0"/>
              <a:t>	</a:t>
            </a:r>
            <a:r>
              <a:rPr lang="ru-RU" sz="3200" dirty="0"/>
              <a:t>Таким образом, </a:t>
            </a:r>
            <a:r>
              <a:rPr lang="ru-RU" sz="3200" i="1" dirty="0">
                <a:solidFill>
                  <a:srgbClr val="FF0000"/>
                </a:solidFill>
              </a:rPr>
              <a:t>скорость тоже подчиняется принципу независимости движения.</a:t>
            </a:r>
            <a:endParaRPr lang="ru-RU" sz="3200" dirty="0">
              <a:solidFill>
                <a:srgbClr val="FF0000"/>
              </a:solidFill>
            </a:endParaRPr>
          </a:p>
          <a:p>
            <a:pPr indent="342900" algn="just"/>
            <a:r>
              <a:rPr lang="ru-RU" sz="3200" dirty="0"/>
              <a:t>	</a:t>
            </a:r>
          </a:p>
        </p:txBody>
      </p:sp>
      <p:sp>
        <p:nvSpPr>
          <p:cNvPr id="15372" name="Номер слайда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5EA0738-82CC-4A25-B599-4977AF6AF5CC}" type="slidenum">
              <a:rPr lang="ru-RU" smtClean="0"/>
              <a:pPr eaLnBrk="1" hangingPunct="1"/>
              <a:t>24</a:t>
            </a:fld>
            <a:endParaRPr lang="ru-RU" smtClean="0"/>
          </a:p>
        </p:txBody>
      </p:sp>
    </p:spTree>
    <p:extLst>
      <p:ext uri="{BB962C8B-B14F-4D97-AF65-F5344CB8AC3E}">
        <p14:creationId xmlns:p14="http://schemas.microsoft.com/office/powerpoint/2010/main" val="36887056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ChangeArrowheads="1"/>
          </p:cNvSpPr>
          <p:nvPr/>
        </p:nvSpPr>
        <p:spPr bwMode="auto">
          <a:xfrm>
            <a:off x="0" y="261938"/>
            <a:ext cx="9358313" cy="584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ru-RU" sz="3200"/>
              <a:t>	</a:t>
            </a:r>
            <a:r>
              <a:rPr lang="ru-RU" sz="3400"/>
              <a:t>В физике существует </a:t>
            </a:r>
            <a:r>
              <a:rPr lang="ru-RU" sz="3400">
                <a:solidFill>
                  <a:srgbClr val="0000FF"/>
                </a:solidFill>
              </a:rPr>
              <a:t>общий принцип</a:t>
            </a:r>
            <a:r>
              <a:rPr lang="ru-RU" sz="3400"/>
              <a:t>, который называется </a:t>
            </a:r>
          </a:p>
          <a:p>
            <a:pPr algn="ctr"/>
            <a:r>
              <a:rPr lang="ru-RU" sz="3400" b="1">
                <a:solidFill>
                  <a:srgbClr val="FF0000"/>
                </a:solidFill>
              </a:rPr>
              <a:t>принцип суперпозиции   </a:t>
            </a:r>
          </a:p>
          <a:p>
            <a:r>
              <a:rPr lang="ru-RU" sz="3400" b="1" i="1">
                <a:solidFill>
                  <a:srgbClr val="0000FF"/>
                </a:solidFill>
              </a:rPr>
              <a:t>результирующий эффект сложного процесса взаимодействия представля-ет собой сумму эффектов, вызываемых каждым воздействием в отдельности, </a:t>
            </a:r>
            <a:r>
              <a:rPr lang="ru-RU" sz="3400" i="1"/>
              <a:t>при условии, что последние взаимно не влияют друг на друга.</a:t>
            </a:r>
            <a:endParaRPr lang="ru-RU" sz="3400"/>
          </a:p>
          <a:p>
            <a:r>
              <a:rPr lang="ru-RU" sz="3400"/>
              <a:t>        Принцип суперпозиции играет большую роль во многих разделах физики и техники.</a:t>
            </a:r>
            <a:r>
              <a:rPr lang="ru-RU" sz="3200"/>
              <a:t> </a:t>
            </a:r>
          </a:p>
        </p:txBody>
      </p:sp>
      <p:sp>
        <p:nvSpPr>
          <p:cNvPr id="69635"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710FB80-5B65-46CD-B3E8-12EE97449731}" type="slidenum">
              <a:rPr lang="ru-RU" smtClean="0"/>
              <a:pPr eaLnBrk="1" hangingPunct="1"/>
              <a:t>25</a:t>
            </a:fld>
            <a:endParaRPr lang="ru-RU" smtClean="0"/>
          </a:p>
        </p:txBody>
      </p:sp>
    </p:spTree>
    <p:extLst>
      <p:ext uri="{BB962C8B-B14F-4D97-AF65-F5344CB8AC3E}">
        <p14:creationId xmlns:p14="http://schemas.microsoft.com/office/powerpoint/2010/main" val="2133964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0" y="0"/>
            <a:ext cx="9144000" cy="548680"/>
          </a:xfrm>
        </p:spPr>
        <p:txBody>
          <a:bodyPr>
            <a:normAutofit/>
          </a:bodyPr>
          <a:lstStyle/>
          <a:p>
            <a:pPr algn="ctr" eaLnBrk="1" hangingPunct="1"/>
            <a:r>
              <a:rPr lang="ru-RU" sz="2000" b="1" dirty="0" smtClean="0">
                <a:solidFill>
                  <a:srgbClr val="0000FF"/>
                </a:solidFill>
              </a:rPr>
              <a:t>Проекция вектора скорости на оси координат</a:t>
            </a:r>
          </a:p>
        </p:txBody>
      </p:sp>
      <p:sp>
        <p:nvSpPr>
          <p:cNvPr id="16393" name="Номер слайда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7442223-2388-4D96-BF08-60A11D5D62B8}" type="slidenum">
              <a:rPr lang="ru-RU" smtClean="0"/>
              <a:pPr eaLnBrk="1" hangingPunct="1"/>
              <a:t>26</a:t>
            </a:fld>
            <a:endParaRPr lang="ru-RU" smtClean="0"/>
          </a:p>
        </p:txBody>
      </p:sp>
      <p:sp>
        <p:nvSpPr>
          <p:cNvPr id="30728" name="Rectangle 8"/>
          <p:cNvSpPr>
            <a:spLocks noChangeArrowheads="1"/>
          </p:cNvSpPr>
          <p:nvPr/>
        </p:nvSpPr>
        <p:spPr bwMode="auto">
          <a:xfrm>
            <a:off x="179388" y="1179513"/>
            <a:ext cx="8424862"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800"/>
              <a:t>      В векторной форме уравнения записываются легко и кратко. Но для практических вычислений нужно знать проекции вектора на оси координат выбранной системы отсчета. </a:t>
            </a:r>
          </a:p>
          <a:p>
            <a:pPr algn="just"/>
            <a:r>
              <a:rPr lang="ru-RU" sz="2800"/>
              <a:t>    </a:t>
            </a:r>
          </a:p>
          <a:p>
            <a:pPr algn="just"/>
            <a:r>
              <a:rPr lang="ru-RU" sz="2800"/>
              <a:t> Положение точки </a:t>
            </a:r>
            <a:r>
              <a:rPr lang="ru-RU" sz="2800" i="1"/>
              <a:t>А</a:t>
            </a:r>
            <a:r>
              <a:rPr lang="ru-RU" sz="2800"/>
              <a:t> </a:t>
            </a:r>
          </a:p>
          <a:p>
            <a:pPr algn="just"/>
            <a:r>
              <a:rPr lang="ru-RU" sz="2800"/>
              <a:t>задается </a:t>
            </a:r>
          </a:p>
          <a:p>
            <a:pPr algn="just"/>
            <a:r>
              <a:rPr lang="ru-RU" sz="2800"/>
              <a:t>радиус-вектором    .  </a:t>
            </a:r>
          </a:p>
          <a:p>
            <a:pPr algn="just"/>
            <a:r>
              <a:rPr lang="ru-RU" sz="2800"/>
              <a:t>Спроецируем вектор   </a:t>
            </a:r>
          </a:p>
          <a:p>
            <a:pPr algn="just"/>
            <a:r>
              <a:rPr lang="ru-RU" sz="2800"/>
              <a:t>на оси – </a:t>
            </a:r>
            <a:r>
              <a:rPr lang="en-US" sz="2800" i="1"/>
              <a:t>x</a:t>
            </a:r>
            <a:r>
              <a:rPr lang="ru-RU" sz="2800" i="1"/>
              <a:t>, </a:t>
            </a:r>
            <a:r>
              <a:rPr lang="en-US" sz="2800" i="1"/>
              <a:t>y</a:t>
            </a:r>
            <a:r>
              <a:rPr lang="ru-RU" sz="2800" i="1"/>
              <a:t>, </a:t>
            </a:r>
            <a:r>
              <a:rPr lang="en-US" sz="2800" i="1"/>
              <a:t>z</a:t>
            </a:r>
            <a:r>
              <a:rPr lang="ru-RU" sz="2800"/>
              <a:t>.</a:t>
            </a:r>
          </a:p>
        </p:txBody>
      </p:sp>
      <p:sp>
        <p:nvSpPr>
          <p:cNvPr id="16390"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0729" name="Object 9"/>
          <p:cNvGraphicFramePr>
            <a:graphicFrameLocks noChangeAspect="1"/>
          </p:cNvGraphicFramePr>
          <p:nvPr/>
        </p:nvGraphicFramePr>
        <p:xfrm>
          <a:off x="3203575" y="4221163"/>
          <a:ext cx="273050" cy="419100"/>
        </p:xfrm>
        <a:graphic>
          <a:graphicData uri="http://schemas.openxmlformats.org/presentationml/2006/ole">
            <mc:AlternateContent xmlns:mc="http://schemas.openxmlformats.org/markup-compatibility/2006">
              <mc:Choice xmlns:v="urn:schemas-microsoft-com:vml" Requires="v">
                <p:oleObj spid="_x0000_s18450" name="Формула" r:id="rId3" imgW="279360" imgH="419040" progId="Equation.3">
                  <p:embed/>
                </p:oleObj>
              </mc:Choice>
              <mc:Fallback>
                <p:oleObj name="Формула" r:id="rId3" imgW="279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4221163"/>
                        <a:ext cx="27305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1" name="Rectangle 12"/>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0731" name="Object 11"/>
          <p:cNvGraphicFramePr>
            <a:graphicFrameLocks noChangeAspect="1"/>
          </p:cNvGraphicFramePr>
          <p:nvPr/>
        </p:nvGraphicFramePr>
        <p:xfrm>
          <a:off x="3779838" y="4652963"/>
          <a:ext cx="273050" cy="419100"/>
        </p:xfrm>
        <a:graphic>
          <a:graphicData uri="http://schemas.openxmlformats.org/presentationml/2006/ole">
            <mc:AlternateContent xmlns:mc="http://schemas.openxmlformats.org/markup-compatibility/2006">
              <mc:Choice xmlns:v="urn:schemas-microsoft-com:vml" Requires="v">
                <p:oleObj spid="_x0000_s18451" name="Формула" r:id="rId5" imgW="279360" imgH="419040" progId="Equation.3">
                  <p:embed/>
                </p:oleObj>
              </mc:Choice>
              <mc:Fallback>
                <p:oleObj name="Формула" r:id="rId5" imgW="27936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4652963"/>
                        <a:ext cx="27305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0733" name="Picture 13" descr="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463" y="3132138"/>
            <a:ext cx="4427537" cy="372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561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fade">
                                      <p:cBhvr>
                                        <p:cTn id="7" dur="770" decel="100000"/>
                                        <p:tgtEl>
                                          <p:spTgt spid="30724"/>
                                        </p:tgtEl>
                                      </p:cBhvr>
                                    </p:animEffect>
                                    <p:animScale>
                                      <p:cBhvr>
                                        <p:cTn id="8" dur="770" decel="100000"/>
                                        <p:tgtEl>
                                          <p:spTgt spid="30724"/>
                                        </p:tgtEl>
                                      </p:cBhvr>
                                      <p:from x="10000" y="10000"/>
                                      <p:to x="200000" y="450000"/>
                                    </p:animScale>
                                    <p:animScale>
                                      <p:cBhvr>
                                        <p:cTn id="9" dur="1230" accel="100000" fill="hold">
                                          <p:stCondLst>
                                            <p:cond delay="770"/>
                                          </p:stCondLst>
                                        </p:cTn>
                                        <p:tgtEl>
                                          <p:spTgt spid="30724"/>
                                        </p:tgtEl>
                                      </p:cBhvr>
                                      <p:from x="200000" y="450000"/>
                                      <p:to x="100000" y="100000"/>
                                    </p:animScale>
                                    <p:set>
                                      <p:cBhvr>
                                        <p:cTn id="10" dur="770" fill="hold"/>
                                        <p:tgtEl>
                                          <p:spTgt spid="30724"/>
                                        </p:tgtEl>
                                        <p:attrNameLst>
                                          <p:attrName>ppt_x</p:attrName>
                                        </p:attrNameLst>
                                      </p:cBhvr>
                                      <p:to>
                                        <p:strVal val="(0.5)"/>
                                      </p:to>
                                    </p:set>
                                    <p:anim from="(0.5)" to="(#ppt_x)" calcmode="lin" valueType="num">
                                      <p:cBhvr>
                                        <p:cTn id="11" dur="1230" accel="100000" fill="hold">
                                          <p:stCondLst>
                                            <p:cond delay="770"/>
                                          </p:stCondLst>
                                        </p:cTn>
                                        <p:tgtEl>
                                          <p:spTgt spid="30724"/>
                                        </p:tgtEl>
                                        <p:attrNameLst>
                                          <p:attrName>ppt_x</p:attrName>
                                        </p:attrNameLst>
                                      </p:cBhvr>
                                    </p:anim>
                                    <p:set>
                                      <p:cBhvr>
                                        <p:cTn id="12" dur="770" fill="hold"/>
                                        <p:tgtEl>
                                          <p:spTgt spid="30724"/>
                                        </p:tgtEl>
                                        <p:attrNameLst>
                                          <p:attrName>ppt_y</p:attrName>
                                        </p:attrNameLst>
                                      </p:cBhvr>
                                      <p:to>
                                        <p:strVal val="(#ppt_y+0.4)"/>
                                      </p:to>
                                    </p:set>
                                    <p:anim from="(#ppt_y+0.4)" to="(#ppt_y)" calcmode="lin" valueType="num">
                                      <p:cBhvr>
                                        <p:cTn id="13" dur="1230" accel="100000" fill="hold">
                                          <p:stCondLst>
                                            <p:cond delay="770"/>
                                          </p:stCondLst>
                                        </p:cTn>
                                        <p:tgtEl>
                                          <p:spTgt spid="3072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072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072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073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07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C96D06E-B454-4D98-B833-F886D5C8D845}" type="slidenum">
              <a:rPr lang="ru-RU" smtClean="0"/>
              <a:pPr eaLnBrk="1" hangingPunct="1"/>
              <a:t>27</a:t>
            </a:fld>
            <a:endParaRPr lang="ru-RU" smtClean="0"/>
          </a:p>
        </p:txBody>
      </p:sp>
      <p:pic>
        <p:nvPicPr>
          <p:cNvPr id="4" name="Picture 13" descr="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893630"/>
            <a:ext cx="4427537" cy="372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Прямоугольник 4"/>
          <p:cNvSpPr>
            <a:spLocks noChangeArrowheads="1"/>
          </p:cNvSpPr>
          <p:nvPr/>
        </p:nvSpPr>
        <p:spPr bwMode="auto">
          <a:xfrm>
            <a:off x="0" y="0"/>
            <a:ext cx="9144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600"/>
              <a:t>Понятно, что </a:t>
            </a:r>
            <a:r>
              <a:rPr lang="ru-RU" sz="3600" i="1"/>
              <a:t>х</a:t>
            </a:r>
            <a:r>
              <a:rPr lang="ru-RU" sz="3600"/>
              <a:t>, </a:t>
            </a:r>
            <a:r>
              <a:rPr lang="en-US" sz="3600" i="1"/>
              <a:t>y</a:t>
            </a:r>
            <a:r>
              <a:rPr lang="ru-RU" sz="3600"/>
              <a:t>, </a:t>
            </a:r>
            <a:r>
              <a:rPr lang="en-US" sz="3600" i="1"/>
              <a:t>z</a:t>
            </a:r>
            <a:r>
              <a:rPr lang="ru-RU" sz="3600"/>
              <a:t> зависят от времени </a:t>
            </a:r>
            <a:r>
              <a:rPr lang="en-US" sz="3600" i="1"/>
              <a:t>t</a:t>
            </a:r>
            <a:r>
              <a:rPr lang="ru-RU" sz="3600"/>
              <a:t>, т.е. </a:t>
            </a:r>
            <a:r>
              <a:rPr lang="en-US" sz="3600" i="1"/>
              <a:t>x</a:t>
            </a:r>
            <a:r>
              <a:rPr lang="ru-RU" sz="3600"/>
              <a:t>(</a:t>
            </a:r>
            <a:r>
              <a:rPr lang="en-US" sz="3600" i="1"/>
              <a:t>t</a:t>
            </a:r>
            <a:r>
              <a:rPr lang="ru-RU" sz="3600"/>
              <a:t>), </a:t>
            </a:r>
            <a:r>
              <a:rPr lang="en-US" sz="3600" i="1"/>
              <a:t>y</a:t>
            </a:r>
            <a:r>
              <a:rPr lang="ru-RU" sz="3600"/>
              <a:t>(</a:t>
            </a:r>
            <a:r>
              <a:rPr lang="en-US" sz="3600" i="1"/>
              <a:t>t</a:t>
            </a:r>
            <a:r>
              <a:rPr lang="ru-RU" sz="3600"/>
              <a:t>)</a:t>
            </a:r>
            <a:r>
              <a:rPr lang="ru-RU" sz="3600" i="1"/>
              <a:t>, </a:t>
            </a:r>
            <a:r>
              <a:rPr lang="en-US" sz="3600" i="1"/>
              <a:t>z</a:t>
            </a:r>
            <a:r>
              <a:rPr lang="ru-RU" sz="3600"/>
              <a:t>(</a:t>
            </a:r>
            <a:r>
              <a:rPr lang="en-US" sz="3600" i="1"/>
              <a:t>t</a:t>
            </a:r>
            <a:r>
              <a:rPr lang="ru-RU" sz="3600"/>
              <a:t>). Зная зависимость этих координат от времени (закон движения точки) можно найти в каждый момент времени скорость точки.</a:t>
            </a:r>
          </a:p>
        </p:txBody>
      </p:sp>
    </p:spTree>
    <p:extLst>
      <p:ext uri="{BB962C8B-B14F-4D97-AF65-F5344CB8AC3E}">
        <p14:creationId xmlns:p14="http://schemas.microsoft.com/office/powerpoint/2010/main" val="40163498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619250" y="2924175"/>
            <a:ext cx="1512888" cy="1800225"/>
            <a:chOff x="1020" y="1842"/>
            <a:chExt cx="953" cy="1134"/>
          </a:xfrm>
        </p:grpSpPr>
        <p:sp>
          <p:nvSpPr>
            <p:cNvPr id="18459" name="Line 3"/>
            <p:cNvSpPr>
              <a:spLocks noChangeShapeType="1"/>
            </p:cNvSpPr>
            <p:nvPr/>
          </p:nvSpPr>
          <p:spPr bwMode="auto">
            <a:xfrm flipH="1" flipV="1">
              <a:off x="1474" y="1842"/>
              <a:ext cx="499" cy="3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ru-RU"/>
            </a:p>
          </p:txBody>
        </p:sp>
        <p:sp>
          <p:nvSpPr>
            <p:cNvPr id="18460" name="Line 4"/>
            <p:cNvSpPr>
              <a:spLocks noChangeShapeType="1"/>
            </p:cNvSpPr>
            <p:nvPr/>
          </p:nvSpPr>
          <p:spPr bwMode="auto">
            <a:xfrm flipH="1" flipV="1">
              <a:off x="1429" y="2659"/>
              <a:ext cx="499" cy="317"/>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ru-RU"/>
            </a:p>
          </p:txBody>
        </p:sp>
        <p:sp>
          <p:nvSpPr>
            <p:cNvPr id="18461" name="WordArt 5"/>
            <p:cNvSpPr>
              <a:spLocks noChangeArrowheads="1" noChangeShapeType="1" noTextEdit="1"/>
            </p:cNvSpPr>
            <p:nvPr/>
          </p:nvSpPr>
          <p:spPr bwMode="auto">
            <a:xfrm>
              <a:off x="1020" y="2069"/>
              <a:ext cx="324" cy="242"/>
            </a:xfrm>
            <a:prstGeom prst="rect">
              <a:avLst/>
            </a:prstGeom>
          </p:spPr>
          <p:txBody>
            <a:bodyPr wrap="none" fromWordArt="1">
              <a:prstTxWarp prst="textPlain">
                <a:avLst>
                  <a:gd name="adj" fmla="val 50000"/>
                </a:avLst>
              </a:prstTxWarp>
            </a:bodyPr>
            <a:lstStyle/>
            <a:p>
              <a:pPr algn="ctr"/>
              <a:r>
                <a:rPr lang="en-US" sz="3600" b="1" i="1" kern="10">
                  <a:ln w="9525">
                    <a:solidFill>
                      <a:srgbClr val="000000"/>
                    </a:solidFill>
                    <a:round/>
                    <a:headEnd/>
                    <a:tailEnd/>
                  </a:ln>
                  <a:solidFill>
                    <a:schemeClr val="accent2"/>
                  </a:solidFill>
                  <a:latin typeface="Arial"/>
                  <a:cs typeface="Arial"/>
                </a:rPr>
                <a:t>Vy</a:t>
              </a:r>
              <a:endParaRPr lang="ru-RU" sz="3600" b="1" i="1" kern="10">
                <a:ln w="9525">
                  <a:solidFill>
                    <a:srgbClr val="000000"/>
                  </a:solidFill>
                  <a:round/>
                  <a:headEnd/>
                  <a:tailEnd/>
                </a:ln>
                <a:solidFill>
                  <a:schemeClr val="accent2"/>
                </a:solidFill>
                <a:latin typeface="Arial"/>
                <a:cs typeface="Arial"/>
              </a:endParaRPr>
            </a:p>
          </p:txBody>
        </p:sp>
      </p:grpSp>
      <p:sp>
        <p:nvSpPr>
          <p:cNvPr id="18438" name="WordArt 13"/>
          <p:cNvSpPr>
            <a:spLocks noChangeArrowheads="1" noChangeShapeType="1" noTextEdit="1"/>
          </p:cNvSpPr>
          <p:nvPr/>
        </p:nvSpPr>
        <p:spPr bwMode="auto">
          <a:xfrm>
            <a:off x="4484688" y="4419600"/>
            <a:ext cx="374650" cy="352425"/>
          </a:xfrm>
          <a:prstGeom prst="rect">
            <a:avLst/>
          </a:prstGeom>
        </p:spPr>
        <p:txBody>
          <a:bodyPr wrap="none" fromWordArt="1">
            <a:prstTxWarp prst="textPlain">
              <a:avLst>
                <a:gd name="adj" fmla="val 50000"/>
              </a:avLst>
            </a:prstTxWarp>
          </a:bodyPr>
          <a:lstStyle/>
          <a:p>
            <a:pPr algn="ctr"/>
            <a:r>
              <a:rPr lang="ru-RU" sz="3600" i="1" kern="10">
                <a:ln w="9525">
                  <a:solidFill>
                    <a:srgbClr val="000000"/>
                  </a:solidFill>
                  <a:round/>
                  <a:headEnd/>
                  <a:tailEnd/>
                </a:ln>
                <a:latin typeface="Arial Black"/>
              </a:rPr>
              <a:t>х</a:t>
            </a:r>
          </a:p>
        </p:txBody>
      </p:sp>
      <p:sp>
        <p:nvSpPr>
          <p:cNvPr id="18439" name="AutoShape 14"/>
          <p:cNvSpPr>
            <a:spLocks noChangeArrowheads="1"/>
          </p:cNvSpPr>
          <p:nvPr/>
        </p:nvSpPr>
        <p:spPr bwMode="auto">
          <a:xfrm>
            <a:off x="2271713" y="1773238"/>
            <a:ext cx="76200" cy="2484437"/>
          </a:xfrm>
          <a:prstGeom prst="upArrow">
            <a:avLst>
              <a:gd name="adj1" fmla="val 38194"/>
              <a:gd name="adj2" fmla="val 295098"/>
            </a:avLst>
          </a:prstGeom>
          <a:solidFill>
            <a:schemeClr val="tx1"/>
          </a:solidFill>
          <a:ln w="9525">
            <a:solidFill>
              <a:schemeClr val="tx1"/>
            </a:solidFill>
            <a:miter lim="800000"/>
            <a:headEnd/>
            <a:tailEnd/>
          </a:ln>
        </p:spPr>
        <p:txBody>
          <a:bodyPr wrap="none" anchor="ctr"/>
          <a:lstStyle/>
          <a:p>
            <a:endParaRPr lang="ru-RU"/>
          </a:p>
        </p:txBody>
      </p:sp>
      <p:sp>
        <p:nvSpPr>
          <p:cNvPr id="18440" name="AutoShape 15"/>
          <p:cNvSpPr>
            <a:spLocks noChangeArrowheads="1"/>
          </p:cNvSpPr>
          <p:nvPr/>
        </p:nvSpPr>
        <p:spPr bwMode="auto">
          <a:xfrm rot="5400000">
            <a:off x="3471863" y="3052762"/>
            <a:ext cx="107950" cy="2409825"/>
          </a:xfrm>
          <a:prstGeom prst="upArrow">
            <a:avLst>
              <a:gd name="adj1" fmla="val 38194"/>
              <a:gd name="adj2" fmla="val 202049"/>
            </a:avLst>
          </a:prstGeom>
          <a:solidFill>
            <a:schemeClr val="tx1"/>
          </a:solidFill>
          <a:ln w="9525">
            <a:solidFill>
              <a:schemeClr val="tx1"/>
            </a:solidFill>
            <a:miter lim="800000"/>
            <a:headEnd/>
            <a:tailEnd/>
          </a:ln>
        </p:spPr>
        <p:txBody>
          <a:bodyPr wrap="none" anchor="ctr"/>
          <a:lstStyle/>
          <a:p>
            <a:endParaRPr lang="ru-RU"/>
          </a:p>
        </p:txBody>
      </p:sp>
      <p:sp>
        <p:nvSpPr>
          <p:cNvPr id="18441" name="WordArt 16"/>
          <p:cNvSpPr>
            <a:spLocks noChangeArrowheads="1" noChangeShapeType="1" noTextEdit="1"/>
          </p:cNvSpPr>
          <p:nvPr/>
        </p:nvSpPr>
        <p:spPr bwMode="auto">
          <a:xfrm>
            <a:off x="2478088" y="1773238"/>
            <a:ext cx="395287" cy="333375"/>
          </a:xfrm>
          <a:prstGeom prst="rect">
            <a:avLst/>
          </a:prstGeom>
        </p:spPr>
        <p:txBody>
          <a:bodyPr wrap="none" fromWordArt="1">
            <a:prstTxWarp prst="textPlain">
              <a:avLst>
                <a:gd name="adj" fmla="val 50000"/>
              </a:avLst>
            </a:prstTxWarp>
          </a:bodyPr>
          <a:lstStyle/>
          <a:p>
            <a:pPr algn="ctr"/>
            <a:r>
              <a:rPr lang="ru-RU" sz="3600" i="1" kern="10">
                <a:ln w="9525">
                  <a:solidFill>
                    <a:srgbClr val="000000"/>
                  </a:solidFill>
                  <a:round/>
                  <a:headEnd/>
                  <a:tailEnd/>
                </a:ln>
                <a:latin typeface="Arial Black"/>
              </a:rPr>
              <a:t>у</a:t>
            </a:r>
          </a:p>
        </p:txBody>
      </p:sp>
      <p:sp>
        <p:nvSpPr>
          <p:cNvPr id="18442" name="AutoShape 17"/>
          <p:cNvSpPr>
            <a:spLocks noChangeArrowheads="1"/>
          </p:cNvSpPr>
          <p:nvPr/>
        </p:nvSpPr>
        <p:spPr bwMode="auto">
          <a:xfrm rot="-7173094">
            <a:off x="1464469" y="3772694"/>
            <a:ext cx="127000" cy="1862138"/>
          </a:xfrm>
          <a:prstGeom prst="upArrow">
            <a:avLst>
              <a:gd name="adj1" fmla="val 38194"/>
              <a:gd name="adj2" fmla="val 132709"/>
            </a:avLst>
          </a:prstGeom>
          <a:solidFill>
            <a:schemeClr val="tx1"/>
          </a:solidFill>
          <a:ln w="9525">
            <a:solidFill>
              <a:schemeClr val="tx1"/>
            </a:solidFill>
            <a:miter lim="800000"/>
            <a:headEnd/>
            <a:tailEnd/>
          </a:ln>
        </p:spPr>
        <p:txBody>
          <a:bodyPr wrap="none" anchor="ctr"/>
          <a:lstStyle/>
          <a:p>
            <a:endParaRPr lang="ru-RU"/>
          </a:p>
        </p:txBody>
      </p:sp>
      <p:grpSp>
        <p:nvGrpSpPr>
          <p:cNvPr id="3" name="Group 23"/>
          <p:cNvGrpSpPr>
            <a:grpSpLocks/>
          </p:cNvGrpSpPr>
          <p:nvPr/>
        </p:nvGrpSpPr>
        <p:grpSpPr bwMode="auto">
          <a:xfrm>
            <a:off x="1447800" y="3429000"/>
            <a:ext cx="2444750" cy="1343025"/>
            <a:chOff x="912" y="2160"/>
            <a:chExt cx="1540" cy="846"/>
          </a:xfrm>
        </p:grpSpPr>
        <p:sp>
          <p:nvSpPr>
            <p:cNvPr id="18456" name="Line 24"/>
            <p:cNvSpPr>
              <a:spLocks noChangeShapeType="1"/>
            </p:cNvSpPr>
            <p:nvPr/>
          </p:nvSpPr>
          <p:spPr bwMode="auto">
            <a:xfrm>
              <a:off x="912" y="3006"/>
              <a:ext cx="1054" cy="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ru-RU"/>
            </a:p>
          </p:txBody>
        </p:sp>
        <p:sp>
          <p:nvSpPr>
            <p:cNvPr id="18457" name="Line 25"/>
            <p:cNvSpPr>
              <a:spLocks noChangeShapeType="1"/>
            </p:cNvSpPr>
            <p:nvPr/>
          </p:nvSpPr>
          <p:spPr bwMode="auto">
            <a:xfrm flipV="1">
              <a:off x="1966" y="2712"/>
              <a:ext cx="486" cy="294"/>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ru-RU"/>
            </a:p>
          </p:txBody>
        </p:sp>
        <p:sp>
          <p:nvSpPr>
            <p:cNvPr id="18458" name="Line 26"/>
            <p:cNvSpPr>
              <a:spLocks noChangeShapeType="1"/>
            </p:cNvSpPr>
            <p:nvPr/>
          </p:nvSpPr>
          <p:spPr bwMode="auto">
            <a:xfrm flipV="1">
              <a:off x="1966" y="2160"/>
              <a:ext cx="7" cy="846"/>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ru-RU"/>
            </a:p>
          </p:txBody>
        </p:sp>
      </p:grpSp>
      <p:grpSp>
        <p:nvGrpSpPr>
          <p:cNvPr id="4" name="Group 27"/>
          <p:cNvGrpSpPr>
            <a:grpSpLocks/>
          </p:cNvGrpSpPr>
          <p:nvPr/>
        </p:nvGrpSpPr>
        <p:grpSpPr bwMode="auto">
          <a:xfrm>
            <a:off x="2155825" y="2773363"/>
            <a:ext cx="1157288" cy="1666875"/>
            <a:chOff x="1358" y="1747"/>
            <a:chExt cx="729" cy="1050"/>
          </a:xfrm>
        </p:grpSpPr>
        <p:sp>
          <p:nvSpPr>
            <p:cNvPr id="18451" name="AutoShape 28"/>
            <p:cNvSpPr>
              <a:spLocks noChangeArrowheads="1"/>
            </p:cNvSpPr>
            <p:nvPr/>
          </p:nvSpPr>
          <p:spPr bwMode="auto">
            <a:xfrm rot="2675687">
              <a:off x="1641" y="2040"/>
              <a:ext cx="163" cy="757"/>
            </a:xfrm>
            <a:prstGeom prst="upArrow">
              <a:avLst>
                <a:gd name="adj1" fmla="val 39778"/>
                <a:gd name="adj2" fmla="val 117566"/>
              </a:avLst>
            </a:prstGeom>
            <a:solidFill>
              <a:schemeClr val="accent2"/>
            </a:solidFill>
            <a:ln w="9525">
              <a:solidFill>
                <a:schemeClr val="tx1"/>
              </a:solidFill>
              <a:miter lim="800000"/>
              <a:headEnd/>
              <a:tailEnd/>
            </a:ln>
          </p:spPr>
          <p:txBody>
            <a:bodyPr wrap="none" anchor="ctr"/>
            <a:lstStyle/>
            <a:p>
              <a:endParaRPr lang="ru-RU"/>
            </a:p>
          </p:txBody>
        </p:sp>
        <p:sp>
          <p:nvSpPr>
            <p:cNvPr id="91165" name="Oval 29"/>
            <p:cNvSpPr>
              <a:spLocks noChangeArrowheads="1"/>
            </p:cNvSpPr>
            <p:nvPr/>
          </p:nvSpPr>
          <p:spPr bwMode="auto">
            <a:xfrm>
              <a:off x="1358" y="2586"/>
              <a:ext cx="202" cy="211"/>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pPr>
                <a:defRPr/>
              </a:pPr>
              <a:endParaRPr lang="ru-RU"/>
            </a:p>
          </p:txBody>
        </p:sp>
        <p:grpSp>
          <p:nvGrpSpPr>
            <p:cNvPr id="18453" name="Group 30"/>
            <p:cNvGrpSpPr>
              <a:grpSpLocks/>
            </p:cNvGrpSpPr>
            <p:nvPr/>
          </p:nvGrpSpPr>
          <p:grpSpPr bwMode="auto">
            <a:xfrm>
              <a:off x="1804" y="1747"/>
              <a:ext cx="283" cy="325"/>
              <a:chOff x="2245" y="1706"/>
              <a:chExt cx="317" cy="351"/>
            </a:xfrm>
          </p:grpSpPr>
          <p:sp>
            <p:nvSpPr>
              <p:cNvPr id="18454" name="WordArt 31"/>
              <p:cNvSpPr>
                <a:spLocks noChangeArrowheads="1" noChangeShapeType="1" noTextEdit="1"/>
              </p:cNvSpPr>
              <p:nvPr/>
            </p:nvSpPr>
            <p:spPr bwMode="auto">
              <a:xfrm>
                <a:off x="2292" y="1796"/>
                <a:ext cx="225" cy="261"/>
              </a:xfrm>
              <a:prstGeom prst="rect">
                <a:avLst/>
              </a:prstGeom>
            </p:spPr>
            <p:txBody>
              <a:bodyPr wrap="none" fromWordArt="1">
                <a:prstTxWarp prst="textPlain">
                  <a:avLst>
                    <a:gd name="adj" fmla="val 50000"/>
                  </a:avLst>
                </a:prstTxWarp>
              </a:bodyPr>
              <a:lstStyle/>
              <a:p>
                <a:pPr algn="ctr"/>
                <a:r>
                  <a:rPr lang="en-US" sz="3600" b="1" kern="10">
                    <a:ln w="9525">
                      <a:solidFill>
                        <a:srgbClr val="000000"/>
                      </a:solidFill>
                      <a:round/>
                      <a:headEnd/>
                      <a:tailEnd/>
                    </a:ln>
                    <a:solidFill>
                      <a:schemeClr val="accent2"/>
                    </a:solidFill>
                    <a:latin typeface="Arial"/>
                    <a:cs typeface="Arial"/>
                  </a:rPr>
                  <a:t>V</a:t>
                </a:r>
                <a:endParaRPr lang="ru-RU" sz="3600" b="1" kern="10">
                  <a:ln w="9525">
                    <a:solidFill>
                      <a:srgbClr val="000000"/>
                    </a:solidFill>
                    <a:round/>
                    <a:headEnd/>
                    <a:tailEnd/>
                  </a:ln>
                  <a:solidFill>
                    <a:schemeClr val="accent2"/>
                  </a:solidFill>
                  <a:latin typeface="Arial"/>
                  <a:cs typeface="Arial"/>
                </a:endParaRPr>
              </a:p>
            </p:txBody>
          </p:sp>
          <p:sp>
            <p:nvSpPr>
              <p:cNvPr id="18455" name="Line 32"/>
              <p:cNvSpPr>
                <a:spLocks noChangeShapeType="1"/>
              </p:cNvSpPr>
              <p:nvPr/>
            </p:nvSpPr>
            <p:spPr bwMode="auto">
              <a:xfrm>
                <a:off x="2245" y="1706"/>
                <a:ext cx="317"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grpSp>
      </p:grpSp>
      <p:grpSp>
        <p:nvGrpSpPr>
          <p:cNvPr id="6" name="Group 33"/>
          <p:cNvGrpSpPr>
            <a:grpSpLocks/>
          </p:cNvGrpSpPr>
          <p:nvPr/>
        </p:nvGrpSpPr>
        <p:grpSpPr bwMode="auto">
          <a:xfrm>
            <a:off x="1833563" y="4638675"/>
            <a:ext cx="2124075" cy="715963"/>
            <a:chOff x="1155" y="2922"/>
            <a:chExt cx="1338" cy="451"/>
          </a:xfrm>
        </p:grpSpPr>
        <p:sp>
          <p:nvSpPr>
            <p:cNvPr id="18449" name="WordArt 34"/>
            <p:cNvSpPr>
              <a:spLocks noChangeArrowheads="1" noChangeShapeType="1" noTextEdit="1"/>
            </p:cNvSpPr>
            <p:nvPr/>
          </p:nvSpPr>
          <p:spPr bwMode="auto">
            <a:xfrm>
              <a:off x="1155" y="3131"/>
              <a:ext cx="324" cy="242"/>
            </a:xfrm>
            <a:prstGeom prst="rect">
              <a:avLst/>
            </a:prstGeom>
          </p:spPr>
          <p:txBody>
            <a:bodyPr wrap="none" fromWordArt="1">
              <a:prstTxWarp prst="textPlain">
                <a:avLst>
                  <a:gd name="adj" fmla="val 50000"/>
                </a:avLst>
              </a:prstTxWarp>
            </a:bodyPr>
            <a:lstStyle/>
            <a:p>
              <a:pPr algn="ctr"/>
              <a:r>
                <a:rPr lang="en-US" sz="3600" b="1" i="1" kern="10">
                  <a:ln w="9525">
                    <a:solidFill>
                      <a:srgbClr val="000000"/>
                    </a:solidFill>
                    <a:round/>
                    <a:headEnd/>
                    <a:tailEnd/>
                  </a:ln>
                  <a:solidFill>
                    <a:schemeClr val="accent2"/>
                  </a:solidFill>
                  <a:latin typeface="Arial"/>
                  <a:cs typeface="Arial"/>
                </a:rPr>
                <a:t>Vx</a:t>
              </a:r>
              <a:endParaRPr lang="ru-RU" sz="3600" b="1" i="1" kern="10">
                <a:ln w="9525">
                  <a:solidFill>
                    <a:srgbClr val="000000"/>
                  </a:solidFill>
                  <a:round/>
                  <a:headEnd/>
                  <a:tailEnd/>
                </a:ln>
                <a:solidFill>
                  <a:schemeClr val="accent2"/>
                </a:solidFill>
                <a:latin typeface="Arial"/>
                <a:cs typeface="Arial"/>
              </a:endParaRPr>
            </a:p>
          </p:txBody>
        </p:sp>
        <p:sp>
          <p:nvSpPr>
            <p:cNvPr id="18450" name="WordArt 35"/>
            <p:cNvSpPr>
              <a:spLocks noChangeArrowheads="1" noChangeShapeType="1" noTextEdit="1"/>
            </p:cNvSpPr>
            <p:nvPr/>
          </p:nvSpPr>
          <p:spPr bwMode="auto">
            <a:xfrm>
              <a:off x="2169" y="2922"/>
              <a:ext cx="324" cy="242"/>
            </a:xfrm>
            <a:prstGeom prst="rect">
              <a:avLst/>
            </a:prstGeom>
          </p:spPr>
          <p:txBody>
            <a:bodyPr wrap="none" fromWordArt="1">
              <a:prstTxWarp prst="textPlain">
                <a:avLst>
                  <a:gd name="adj" fmla="val 50000"/>
                </a:avLst>
              </a:prstTxWarp>
            </a:bodyPr>
            <a:lstStyle/>
            <a:p>
              <a:pPr algn="ctr"/>
              <a:r>
                <a:rPr lang="en-US" sz="3600" b="1" i="1" kern="10">
                  <a:ln w="9525">
                    <a:solidFill>
                      <a:srgbClr val="000000"/>
                    </a:solidFill>
                    <a:round/>
                    <a:headEnd/>
                    <a:tailEnd/>
                  </a:ln>
                  <a:solidFill>
                    <a:schemeClr val="accent2"/>
                  </a:solidFill>
                  <a:latin typeface="Arial"/>
                  <a:cs typeface="Arial"/>
                </a:rPr>
                <a:t>Vz</a:t>
              </a:r>
              <a:endParaRPr lang="ru-RU" sz="3600" b="1" i="1" kern="10">
                <a:ln w="9525">
                  <a:solidFill>
                    <a:srgbClr val="000000"/>
                  </a:solidFill>
                  <a:round/>
                  <a:headEnd/>
                  <a:tailEnd/>
                </a:ln>
                <a:solidFill>
                  <a:schemeClr val="accent2"/>
                </a:solidFill>
                <a:latin typeface="Arial"/>
                <a:cs typeface="Arial"/>
              </a:endParaRPr>
            </a:p>
          </p:txBody>
        </p:sp>
      </p:grpSp>
      <p:sp>
        <p:nvSpPr>
          <p:cNvPr id="18446" name="WordArt 36"/>
          <p:cNvSpPr>
            <a:spLocks noChangeArrowheads="1" noChangeShapeType="1" noTextEdit="1"/>
          </p:cNvSpPr>
          <p:nvPr/>
        </p:nvSpPr>
        <p:spPr bwMode="auto">
          <a:xfrm>
            <a:off x="609600" y="4505325"/>
            <a:ext cx="374650" cy="352425"/>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latin typeface="Arial Black"/>
              </a:rPr>
              <a:t>Z</a:t>
            </a:r>
            <a:endParaRPr lang="ru-RU" sz="3600" i="1" kern="10">
              <a:ln w="9525">
                <a:solidFill>
                  <a:srgbClr val="000000"/>
                </a:solidFill>
                <a:round/>
                <a:headEnd/>
                <a:tailEnd/>
              </a:ln>
              <a:latin typeface="Arial Black"/>
            </a:endParaRPr>
          </a:p>
        </p:txBody>
      </p:sp>
      <p:sp>
        <p:nvSpPr>
          <p:cNvPr id="18447" name="Номер слайда 2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F40DB3D-1B85-4236-BAD8-E61EFF8D187D}" type="slidenum">
              <a:rPr lang="ru-RU" smtClean="0"/>
              <a:pPr eaLnBrk="1" hangingPunct="1"/>
              <a:t>28</a:t>
            </a:fld>
            <a:endParaRPr lang="ru-RU" smtClean="0"/>
          </a:p>
        </p:txBody>
      </p:sp>
      <p:sp>
        <p:nvSpPr>
          <p:cNvPr id="18448" name="Прямоугольник 25"/>
          <p:cNvSpPr>
            <a:spLocks noChangeArrowheads="1"/>
          </p:cNvSpPr>
          <p:nvPr/>
        </p:nvSpPr>
        <p:spPr bwMode="auto">
          <a:xfrm>
            <a:off x="815975" y="0"/>
            <a:ext cx="8328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ru-RU" sz="3200">
                <a:solidFill>
                  <a:srgbClr val="FF0000"/>
                </a:solidFill>
              </a:rPr>
              <a:t>Проекции вектора скорости  на оси равны:</a:t>
            </a:r>
            <a:endParaRPr lang="en-US" sz="3200"/>
          </a:p>
        </p:txBody>
      </p:sp>
      <p:graphicFrame>
        <p:nvGraphicFramePr>
          <p:cNvPr id="18434" name="Object 8"/>
          <p:cNvGraphicFramePr>
            <a:graphicFrameLocks noChangeAspect="1"/>
          </p:cNvGraphicFramePr>
          <p:nvPr/>
        </p:nvGraphicFramePr>
        <p:xfrm>
          <a:off x="5810250" y="898525"/>
          <a:ext cx="1641475" cy="1306513"/>
        </p:xfrm>
        <a:graphic>
          <a:graphicData uri="http://schemas.openxmlformats.org/presentationml/2006/ole">
            <mc:AlternateContent xmlns:mc="http://schemas.openxmlformats.org/markup-compatibility/2006">
              <mc:Choice xmlns:v="urn:schemas-microsoft-com:vml" Requires="v">
                <p:oleObj spid="_x0000_s20503" name="Формула" r:id="rId3" imgW="571320" imgH="457200" progId="Equation.3">
                  <p:embed/>
                </p:oleObj>
              </mc:Choice>
              <mc:Fallback>
                <p:oleObj name="Формула" r:id="rId3" imgW="57132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250" y="898525"/>
                        <a:ext cx="1641475" cy="13065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5" name="Object 14"/>
          <p:cNvGraphicFramePr>
            <a:graphicFrameLocks noChangeAspect="1"/>
          </p:cNvGraphicFramePr>
          <p:nvPr/>
        </p:nvGraphicFramePr>
        <p:xfrm>
          <a:off x="5724525" y="4437063"/>
          <a:ext cx="2033588" cy="1401762"/>
        </p:xfrm>
        <a:graphic>
          <a:graphicData uri="http://schemas.openxmlformats.org/presentationml/2006/ole">
            <mc:AlternateContent xmlns:mc="http://schemas.openxmlformats.org/markup-compatibility/2006">
              <mc:Choice xmlns:v="urn:schemas-microsoft-com:vml" Requires="v">
                <p:oleObj spid="_x0000_s20504" name="Формула" r:id="rId5" imgW="660240" imgH="457200" progId="Equation.3">
                  <p:embed/>
                </p:oleObj>
              </mc:Choice>
              <mc:Fallback>
                <p:oleObj name="Формула" r:id="rId5" imgW="66024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525" y="4437063"/>
                        <a:ext cx="2033588" cy="14017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6" name="Object 27"/>
          <p:cNvGraphicFramePr>
            <a:graphicFrameLocks noChangeAspect="1"/>
          </p:cNvGraphicFramePr>
          <p:nvPr/>
        </p:nvGraphicFramePr>
        <p:xfrm>
          <a:off x="5724525" y="2492375"/>
          <a:ext cx="1798638" cy="1401763"/>
        </p:xfrm>
        <a:graphic>
          <a:graphicData uri="http://schemas.openxmlformats.org/presentationml/2006/ole">
            <mc:AlternateContent xmlns:mc="http://schemas.openxmlformats.org/markup-compatibility/2006">
              <mc:Choice xmlns:v="urn:schemas-microsoft-com:vml" Requires="v">
                <p:oleObj spid="_x0000_s20505" name="Формула" r:id="rId7" imgW="583920" imgH="457200" progId="Equation.3">
                  <p:embed/>
                </p:oleObj>
              </mc:Choice>
              <mc:Fallback>
                <p:oleObj name="Формула" r:id="rId7" imgW="58392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525" y="2492375"/>
                        <a:ext cx="1798638" cy="14017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64492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4"/>
          <p:cNvSpPr>
            <a:spLocks noChangeArrowheads="1"/>
          </p:cNvSpPr>
          <p:nvPr/>
        </p:nvSpPr>
        <p:spPr bwMode="auto">
          <a:xfrm>
            <a:off x="395288" y="2349500"/>
            <a:ext cx="727868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3200"/>
              <a:t>где </a:t>
            </a:r>
            <a:r>
              <a:rPr lang="en-US" sz="3200" b="1"/>
              <a:t>i</a:t>
            </a:r>
            <a:r>
              <a:rPr lang="ru-RU" sz="3200" b="1"/>
              <a:t>, </a:t>
            </a:r>
            <a:r>
              <a:rPr lang="en-US" sz="3200" b="1"/>
              <a:t>j</a:t>
            </a:r>
            <a:r>
              <a:rPr lang="ru-RU" sz="3200" b="1"/>
              <a:t>, </a:t>
            </a:r>
            <a:r>
              <a:rPr lang="en-US" sz="3200" b="1"/>
              <a:t>k</a:t>
            </a:r>
            <a:r>
              <a:rPr lang="en-US" sz="3200"/>
              <a:t>  </a:t>
            </a:r>
            <a:r>
              <a:rPr lang="ru-RU" sz="3200"/>
              <a:t>единичные векторы – орты.</a:t>
            </a:r>
          </a:p>
        </p:txBody>
      </p:sp>
      <p:graphicFrame>
        <p:nvGraphicFramePr>
          <p:cNvPr id="19458" name="Object 5"/>
          <p:cNvGraphicFramePr>
            <a:graphicFrameLocks noChangeAspect="1"/>
          </p:cNvGraphicFramePr>
          <p:nvPr/>
        </p:nvGraphicFramePr>
        <p:xfrm>
          <a:off x="323850" y="692150"/>
          <a:ext cx="8559800" cy="1512888"/>
        </p:xfrm>
        <a:graphic>
          <a:graphicData uri="http://schemas.openxmlformats.org/presentationml/2006/ole">
            <mc:AlternateContent xmlns:mc="http://schemas.openxmlformats.org/markup-compatibility/2006">
              <mc:Choice xmlns:v="urn:schemas-microsoft-com:vml" Requires="v">
                <p:oleObj spid="_x0000_s21534" name="Формула" r:id="rId3" imgW="2806560" imgH="457200" progId="Equation.3">
                  <p:embed/>
                </p:oleObj>
              </mc:Choice>
              <mc:Fallback>
                <p:oleObj name="Формула" r:id="rId3" imgW="280656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692150"/>
                        <a:ext cx="8559800" cy="1512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3" name="Rectangle 6"/>
          <p:cNvSpPr>
            <a:spLocks noChangeArrowheads="1"/>
          </p:cNvSpPr>
          <p:nvPr/>
        </p:nvSpPr>
        <p:spPr bwMode="auto">
          <a:xfrm>
            <a:off x="8062913" y="260350"/>
            <a:ext cx="1081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000"/>
              <a:t>(2.3.6)</a:t>
            </a:r>
          </a:p>
        </p:txBody>
      </p:sp>
      <p:sp>
        <p:nvSpPr>
          <p:cNvPr id="19464" name="Rectangle 7"/>
          <p:cNvSpPr>
            <a:spLocks noChangeArrowheads="1"/>
          </p:cNvSpPr>
          <p:nvPr/>
        </p:nvSpPr>
        <p:spPr bwMode="auto">
          <a:xfrm>
            <a:off x="0" y="4221163"/>
            <a:ext cx="72358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4000"/>
              <a:t>Модуль вектора скорости:</a:t>
            </a:r>
            <a:r>
              <a:rPr lang="ru-RU" sz="3200"/>
              <a:t> </a:t>
            </a:r>
          </a:p>
        </p:txBody>
      </p:sp>
      <p:graphicFrame>
        <p:nvGraphicFramePr>
          <p:cNvPr id="19459" name="Object 8"/>
          <p:cNvGraphicFramePr>
            <a:graphicFrameLocks noChangeAspect="1"/>
          </p:cNvGraphicFramePr>
          <p:nvPr/>
        </p:nvGraphicFramePr>
        <p:xfrm>
          <a:off x="1476375" y="5157788"/>
          <a:ext cx="5903913" cy="827087"/>
        </p:xfrm>
        <a:graphic>
          <a:graphicData uri="http://schemas.openxmlformats.org/presentationml/2006/ole">
            <mc:AlternateContent xmlns:mc="http://schemas.openxmlformats.org/markup-compatibility/2006">
              <mc:Choice xmlns:v="urn:schemas-microsoft-com:vml" Requires="v">
                <p:oleObj spid="_x0000_s21535" name="Формула" r:id="rId5" imgW="4165560" imgH="583920" progId="Equation.3">
                  <p:embed/>
                </p:oleObj>
              </mc:Choice>
              <mc:Fallback>
                <p:oleObj name="Формула" r:id="rId5" imgW="4165560" imgH="5839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5" y="5157788"/>
                        <a:ext cx="5903913" cy="8270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5" name="Rectangle 9"/>
          <p:cNvSpPr>
            <a:spLocks noChangeArrowheads="1"/>
          </p:cNvSpPr>
          <p:nvPr/>
        </p:nvSpPr>
        <p:spPr bwMode="auto">
          <a:xfrm>
            <a:off x="395288" y="0"/>
            <a:ext cx="52276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4000"/>
              <a:t>Так как      </a:t>
            </a:r>
            <a:r>
              <a:rPr lang="en-US" sz="4000"/>
              <a:t> </a:t>
            </a:r>
            <a:r>
              <a:rPr lang="ru-RU" sz="4000"/>
              <a:t>вектор, то</a:t>
            </a:r>
          </a:p>
        </p:txBody>
      </p:sp>
      <p:graphicFrame>
        <p:nvGraphicFramePr>
          <p:cNvPr id="19460" name="Object 10"/>
          <p:cNvGraphicFramePr>
            <a:graphicFrameLocks noChangeAspect="1"/>
          </p:cNvGraphicFramePr>
          <p:nvPr/>
        </p:nvGraphicFramePr>
        <p:xfrm>
          <a:off x="2411413" y="0"/>
          <a:ext cx="482600" cy="571500"/>
        </p:xfrm>
        <a:graphic>
          <a:graphicData uri="http://schemas.openxmlformats.org/presentationml/2006/ole">
            <mc:AlternateContent xmlns:mc="http://schemas.openxmlformats.org/markup-compatibility/2006">
              <mc:Choice xmlns:v="urn:schemas-microsoft-com:vml" Requires="v">
                <p:oleObj spid="_x0000_s21536" name="Формула" r:id="rId7" imgW="355320" imgH="431640" progId="Equation.3">
                  <p:embed/>
                </p:oleObj>
              </mc:Choice>
              <mc:Fallback>
                <p:oleObj name="Формула" r:id="rId7" imgW="35532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0"/>
                        <a:ext cx="4826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6"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C9A63DA-4EE1-48CD-A61B-A4EEAB4468A8}" type="slidenum">
              <a:rPr lang="ru-RU" smtClean="0"/>
              <a:pPr eaLnBrk="1" hangingPunct="1"/>
              <a:t>29</a:t>
            </a:fld>
            <a:endParaRPr lang="ru-RU" smtClean="0"/>
          </a:p>
        </p:txBody>
      </p:sp>
      <p:sp>
        <p:nvSpPr>
          <p:cNvPr id="1946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19461" name="Object 9"/>
          <p:cNvGraphicFramePr>
            <a:graphicFrameLocks noChangeAspect="1"/>
          </p:cNvGraphicFramePr>
          <p:nvPr/>
        </p:nvGraphicFramePr>
        <p:xfrm>
          <a:off x="1968500" y="3284538"/>
          <a:ext cx="4259263" cy="981075"/>
        </p:xfrm>
        <a:graphic>
          <a:graphicData uri="http://schemas.openxmlformats.org/presentationml/2006/ole">
            <mc:AlternateContent xmlns:mc="http://schemas.openxmlformats.org/markup-compatibility/2006">
              <mc:Choice xmlns:v="urn:schemas-microsoft-com:vml" Requires="v">
                <p:oleObj spid="_x0000_s21537" name="Формула" r:id="rId9" imgW="1333440" imgH="304560" progId="Equation.3">
                  <p:embed/>
                </p:oleObj>
              </mc:Choice>
              <mc:Fallback>
                <p:oleObj name="Формула" r:id="rId9" imgW="1333440" imgH="3045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68500" y="3284538"/>
                        <a:ext cx="4259263"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451085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a:xfrm>
            <a:off x="457200" y="152718"/>
            <a:ext cx="8507288" cy="683994"/>
          </a:xfrm>
        </p:spPr>
        <p:txBody>
          <a:bodyPr>
            <a:normAutofit fontScale="90000"/>
          </a:bodyPr>
          <a:lstStyle/>
          <a:p>
            <a:pPr eaLnBrk="1" hangingPunct="1"/>
            <a:r>
              <a:rPr lang="ru-RU" sz="2400" b="1" dirty="0" smtClean="0">
                <a:solidFill>
                  <a:srgbClr val="0000FF"/>
                </a:solidFill>
              </a:rPr>
              <a:t>Ускорение.</a:t>
            </a:r>
            <a:br>
              <a:rPr lang="ru-RU" sz="2400" b="1" dirty="0" smtClean="0">
                <a:solidFill>
                  <a:srgbClr val="0000FF"/>
                </a:solidFill>
              </a:rPr>
            </a:br>
            <a:r>
              <a:rPr lang="ru-RU" sz="2400" b="1" dirty="0" smtClean="0">
                <a:solidFill>
                  <a:srgbClr val="0000FF"/>
                </a:solidFill>
              </a:rPr>
              <a:t>Нормальное и тангенциальное ускорения</a:t>
            </a:r>
          </a:p>
        </p:txBody>
      </p:sp>
      <p:sp>
        <p:nvSpPr>
          <p:cNvPr id="20493" name="Номер слайда 1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4EF1357-FC01-4739-89F0-1FA220B17EAB}" type="slidenum">
              <a:rPr lang="ru-RU" smtClean="0"/>
              <a:pPr eaLnBrk="1" hangingPunct="1"/>
              <a:t>30</a:t>
            </a:fld>
            <a:endParaRPr lang="ru-RU" smtClean="0"/>
          </a:p>
        </p:txBody>
      </p:sp>
      <p:sp>
        <p:nvSpPr>
          <p:cNvPr id="35845" name="Rectangle 5"/>
          <p:cNvSpPr>
            <a:spLocks noChangeArrowheads="1"/>
          </p:cNvSpPr>
          <p:nvPr/>
        </p:nvSpPr>
        <p:spPr bwMode="auto">
          <a:xfrm>
            <a:off x="0" y="1484313"/>
            <a:ext cx="91440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a:t>
            </a:r>
            <a:r>
              <a:rPr lang="ru-RU" sz="2800"/>
              <a:t>В произвольном случае движения скорость не остается постоянной.</a:t>
            </a:r>
            <a:r>
              <a:rPr lang="ru-RU" sz="3600"/>
              <a:t>  </a:t>
            </a:r>
            <a:r>
              <a:rPr lang="ru-RU" sz="3600" i="1">
                <a:solidFill>
                  <a:srgbClr val="FF0000"/>
                </a:solidFill>
              </a:rPr>
              <a:t>Быстрота</a:t>
            </a:r>
            <a:r>
              <a:rPr lang="ru-RU" sz="3600">
                <a:solidFill>
                  <a:srgbClr val="FF0000"/>
                </a:solidFill>
              </a:rPr>
              <a:t> </a:t>
            </a:r>
            <a:r>
              <a:rPr lang="ru-RU" sz="3600" i="1">
                <a:solidFill>
                  <a:srgbClr val="FF0000"/>
                </a:solidFill>
              </a:rPr>
              <a:t>изменения скорости </a:t>
            </a:r>
            <a:r>
              <a:rPr lang="ru-RU" sz="3600" i="1">
                <a:solidFill>
                  <a:srgbClr val="0000FF"/>
                </a:solidFill>
              </a:rPr>
              <a:t>по величине и направлению</a:t>
            </a:r>
            <a:r>
              <a:rPr lang="ru-RU" sz="3600">
                <a:solidFill>
                  <a:srgbClr val="FF0000"/>
                </a:solidFill>
              </a:rPr>
              <a:t> </a:t>
            </a:r>
            <a:r>
              <a:rPr lang="ru-RU" sz="3600" i="1">
                <a:solidFill>
                  <a:srgbClr val="FF0000"/>
                </a:solidFill>
              </a:rPr>
              <a:t>характеризуются </a:t>
            </a:r>
            <a:r>
              <a:rPr lang="ru-RU" sz="3600" b="1" i="1">
                <a:solidFill>
                  <a:srgbClr val="FF0000"/>
                </a:solidFill>
              </a:rPr>
              <a:t>ускорением</a:t>
            </a:r>
            <a:r>
              <a:rPr lang="ru-RU" sz="3600" b="1">
                <a:solidFill>
                  <a:srgbClr val="FF0000"/>
                </a:solidFill>
              </a:rPr>
              <a:t>:</a:t>
            </a:r>
          </a:p>
        </p:txBody>
      </p:sp>
      <p:sp>
        <p:nvSpPr>
          <p:cNvPr id="20486" name="Rectangle 7"/>
          <p:cNvSpPr>
            <a:spLocks noChangeArrowheads="1"/>
          </p:cNvSpPr>
          <p:nvPr/>
        </p:nvSpPr>
        <p:spPr bwMode="auto">
          <a:xfrm>
            <a:off x="0" y="3068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5849" name="Rectangle 9"/>
          <p:cNvSpPr>
            <a:spLocks noChangeArrowheads="1"/>
          </p:cNvSpPr>
          <p:nvPr/>
        </p:nvSpPr>
        <p:spPr bwMode="auto">
          <a:xfrm>
            <a:off x="179388" y="4851400"/>
            <a:ext cx="856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a:t>
            </a:r>
          </a:p>
        </p:txBody>
      </p:sp>
      <p:sp>
        <p:nvSpPr>
          <p:cNvPr id="20488" name="Rectangle 11"/>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0489"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0490" name="Rectangle 20"/>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0482" name="Object 6"/>
          <p:cNvGraphicFramePr>
            <a:graphicFrameLocks noChangeAspect="1"/>
          </p:cNvGraphicFramePr>
          <p:nvPr>
            <p:extLst>
              <p:ext uri="{D42A27DB-BD31-4B8C-83A1-F6EECF244321}">
                <p14:modId xmlns:p14="http://schemas.microsoft.com/office/powerpoint/2010/main" val="1834784038"/>
              </p:ext>
            </p:extLst>
          </p:nvPr>
        </p:nvGraphicFramePr>
        <p:xfrm>
          <a:off x="1691680" y="3676693"/>
          <a:ext cx="2087562" cy="1409700"/>
        </p:xfrm>
        <a:graphic>
          <a:graphicData uri="http://schemas.openxmlformats.org/presentationml/2006/ole">
            <mc:AlternateContent xmlns:mc="http://schemas.openxmlformats.org/markup-compatibility/2006">
              <mc:Choice xmlns:v="urn:schemas-microsoft-com:vml" Requires="v">
                <p:oleObj spid="_x0000_s22540" name="Формула" r:id="rId3" imgW="495000" imgH="393480" progId="Equation.3">
                  <p:embed/>
                </p:oleObj>
              </mc:Choice>
              <mc:Fallback>
                <p:oleObj name="Формула" r:id="rId3" imgW="495000" imgH="393480" progId="Equation.3">
                  <p:embed/>
                  <p:pic>
                    <p:nvPicPr>
                      <p:cNvPr id="0" name=""/>
                      <p:cNvPicPr>
                        <a:picLocks noChangeAspect="1" noChangeArrowheads="1"/>
                      </p:cNvPicPr>
                      <p:nvPr/>
                    </p:nvPicPr>
                    <p:blipFill>
                      <a:blip r:embed="rId4"/>
                      <a:srcRect/>
                      <a:stretch>
                        <a:fillRect/>
                      </a:stretch>
                    </p:blipFill>
                    <p:spPr bwMode="auto">
                      <a:xfrm>
                        <a:off x="1691680" y="3676693"/>
                        <a:ext cx="2087562" cy="14097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92" name="Rectangle 25"/>
          <p:cNvSpPr>
            <a:spLocks noChangeArrowheads="1"/>
          </p:cNvSpPr>
          <p:nvPr/>
        </p:nvSpPr>
        <p:spPr bwMode="auto">
          <a:xfrm>
            <a:off x="0" y="5057775"/>
            <a:ext cx="9396413"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800" b="1" i="1" dirty="0"/>
              <a:t>Ускорение величина векторная</a:t>
            </a:r>
            <a:r>
              <a:rPr lang="ru-RU" sz="2800" dirty="0"/>
              <a:t>. </a:t>
            </a:r>
          </a:p>
          <a:p>
            <a:r>
              <a:rPr lang="ru-RU" sz="2600" dirty="0"/>
              <a:t>При криволинейном движении     изменяется и по времени, и по направлению. В какую сторону? С какой скоростью? Из выражения </a:t>
            </a:r>
            <a:r>
              <a:rPr lang="ru-RU" sz="2600" dirty="0" smtClean="0"/>
              <a:t> </a:t>
            </a:r>
            <a:r>
              <a:rPr lang="ru-RU" sz="2600" dirty="0"/>
              <a:t>на эти вопросы не ответишь.</a:t>
            </a:r>
          </a:p>
        </p:txBody>
      </p:sp>
    </p:spTree>
    <p:extLst>
      <p:ext uri="{BB962C8B-B14F-4D97-AF65-F5344CB8AC3E}">
        <p14:creationId xmlns:p14="http://schemas.microsoft.com/office/powerpoint/2010/main" val="3458656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fade">
                                      <p:cBhvr>
                                        <p:cTn id="7" dur="770" decel="100000"/>
                                        <p:tgtEl>
                                          <p:spTgt spid="35844"/>
                                        </p:tgtEl>
                                      </p:cBhvr>
                                    </p:animEffect>
                                    <p:animScale>
                                      <p:cBhvr>
                                        <p:cTn id="8" dur="770" decel="100000"/>
                                        <p:tgtEl>
                                          <p:spTgt spid="35844"/>
                                        </p:tgtEl>
                                      </p:cBhvr>
                                      <p:from x="10000" y="10000"/>
                                      <p:to x="200000" y="450000"/>
                                    </p:animScale>
                                    <p:animScale>
                                      <p:cBhvr>
                                        <p:cTn id="9" dur="1230" accel="100000" fill="hold">
                                          <p:stCondLst>
                                            <p:cond delay="770"/>
                                          </p:stCondLst>
                                        </p:cTn>
                                        <p:tgtEl>
                                          <p:spTgt spid="35844"/>
                                        </p:tgtEl>
                                      </p:cBhvr>
                                      <p:from x="200000" y="450000"/>
                                      <p:to x="100000" y="100000"/>
                                    </p:animScale>
                                    <p:set>
                                      <p:cBhvr>
                                        <p:cTn id="10" dur="770" fill="hold"/>
                                        <p:tgtEl>
                                          <p:spTgt spid="35844"/>
                                        </p:tgtEl>
                                        <p:attrNameLst>
                                          <p:attrName>ppt_x</p:attrName>
                                        </p:attrNameLst>
                                      </p:cBhvr>
                                      <p:to>
                                        <p:strVal val="(0.5)"/>
                                      </p:to>
                                    </p:set>
                                    <p:anim from="(0.5)" to="(#ppt_x)" calcmode="lin" valueType="num">
                                      <p:cBhvr>
                                        <p:cTn id="11" dur="1230" accel="100000" fill="hold">
                                          <p:stCondLst>
                                            <p:cond delay="770"/>
                                          </p:stCondLst>
                                        </p:cTn>
                                        <p:tgtEl>
                                          <p:spTgt spid="35844"/>
                                        </p:tgtEl>
                                        <p:attrNameLst>
                                          <p:attrName>ppt_x</p:attrName>
                                        </p:attrNameLst>
                                      </p:cBhvr>
                                    </p:anim>
                                    <p:set>
                                      <p:cBhvr>
                                        <p:cTn id="12" dur="770" fill="hold"/>
                                        <p:tgtEl>
                                          <p:spTgt spid="35844"/>
                                        </p:tgtEl>
                                        <p:attrNameLst>
                                          <p:attrName>ppt_y</p:attrName>
                                        </p:attrNameLst>
                                      </p:cBhvr>
                                      <p:to>
                                        <p:strVal val="(#ppt_y+0.4)"/>
                                      </p:to>
                                    </p:set>
                                    <p:anim from="(#ppt_y+0.4)" to="(#ppt_y)" calcmode="lin" valueType="num">
                                      <p:cBhvr>
                                        <p:cTn id="13" dur="1230" accel="100000" fill="hold">
                                          <p:stCondLst>
                                            <p:cond delay="770"/>
                                          </p:stCondLst>
                                        </p:cTn>
                                        <p:tgtEl>
                                          <p:spTgt spid="3584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584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5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35845" grpId="0"/>
      <p:bldP spid="358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Rectangle 4"/>
          <p:cNvSpPr>
            <a:spLocks noChangeArrowheads="1"/>
          </p:cNvSpPr>
          <p:nvPr/>
        </p:nvSpPr>
        <p:spPr bwMode="auto">
          <a:xfrm>
            <a:off x="0" y="476250"/>
            <a:ext cx="9144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dirty="0"/>
              <a:t>    Введем </a:t>
            </a:r>
            <a:r>
              <a:rPr lang="ru-RU" sz="3200" i="1" dirty="0">
                <a:solidFill>
                  <a:srgbClr val="0000FF"/>
                </a:solidFill>
              </a:rPr>
              <a:t>единичный вектор</a:t>
            </a:r>
            <a:r>
              <a:rPr lang="ru-RU" sz="3200" i="1" dirty="0"/>
              <a:t>     </a:t>
            </a:r>
            <a:r>
              <a:rPr lang="ru-RU" sz="2400" dirty="0" smtClean="0"/>
              <a:t>,</a:t>
            </a:r>
            <a:r>
              <a:rPr lang="ru-RU" sz="3200" dirty="0" smtClean="0"/>
              <a:t> </a:t>
            </a:r>
            <a:r>
              <a:rPr lang="ru-RU" sz="3200" dirty="0"/>
              <a:t>связанный с точкой 1 и направленный по касательной к траектории движения точки 1 (векторы      и      в точке 1 совпадают). </a:t>
            </a:r>
          </a:p>
          <a:p>
            <a:pPr algn="just"/>
            <a:r>
              <a:rPr lang="ru-RU" sz="3200" dirty="0"/>
              <a:t>Тогда можно записать:</a:t>
            </a:r>
          </a:p>
        </p:txBody>
      </p:sp>
      <p:graphicFrame>
        <p:nvGraphicFramePr>
          <p:cNvPr id="21506" name="Object 6"/>
          <p:cNvGraphicFramePr>
            <a:graphicFrameLocks noChangeAspect="1"/>
          </p:cNvGraphicFramePr>
          <p:nvPr/>
        </p:nvGraphicFramePr>
        <p:xfrm>
          <a:off x="6084888" y="476250"/>
          <a:ext cx="366712" cy="563563"/>
        </p:xfrm>
        <a:graphic>
          <a:graphicData uri="http://schemas.openxmlformats.org/presentationml/2006/ole">
            <mc:AlternateContent xmlns:mc="http://schemas.openxmlformats.org/markup-compatibility/2006">
              <mc:Choice xmlns:v="urn:schemas-microsoft-com:vml" Requires="v">
                <p:oleObj spid="_x0000_s23594" name="Формула" r:id="rId3" imgW="279360" imgH="419040" progId="Equation.3">
                  <p:embed/>
                </p:oleObj>
              </mc:Choice>
              <mc:Fallback>
                <p:oleObj name="Формула" r:id="rId3" imgW="279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476250"/>
                        <a:ext cx="366712" cy="563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07" name="Object 7"/>
          <p:cNvGraphicFramePr>
            <a:graphicFrameLocks noChangeAspect="1"/>
          </p:cNvGraphicFramePr>
          <p:nvPr>
            <p:extLst>
              <p:ext uri="{D42A27DB-BD31-4B8C-83A1-F6EECF244321}">
                <p14:modId xmlns:p14="http://schemas.microsoft.com/office/powerpoint/2010/main" val="995822846"/>
              </p:ext>
            </p:extLst>
          </p:nvPr>
        </p:nvGraphicFramePr>
        <p:xfrm>
          <a:off x="8028384" y="1628800"/>
          <a:ext cx="554038" cy="561975"/>
        </p:xfrm>
        <a:graphic>
          <a:graphicData uri="http://schemas.openxmlformats.org/presentationml/2006/ole">
            <mc:AlternateContent xmlns:mc="http://schemas.openxmlformats.org/markup-compatibility/2006">
              <mc:Choice xmlns:v="urn:schemas-microsoft-com:vml" Requires="v">
                <p:oleObj spid="_x0000_s23595" name="Формула" r:id="rId5" imgW="355320" imgH="431640" progId="Equation.3">
                  <p:embed/>
                </p:oleObj>
              </mc:Choice>
              <mc:Fallback>
                <p:oleObj name="Формула" r:id="rId5" imgW="35532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8384" y="1628800"/>
                        <a:ext cx="55403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8" name="Object 8"/>
          <p:cNvGraphicFramePr>
            <a:graphicFrameLocks noChangeAspect="1"/>
          </p:cNvGraphicFramePr>
          <p:nvPr>
            <p:extLst>
              <p:ext uri="{D42A27DB-BD31-4B8C-83A1-F6EECF244321}">
                <p14:modId xmlns:p14="http://schemas.microsoft.com/office/powerpoint/2010/main" val="3961472461"/>
              </p:ext>
            </p:extLst>
          </p:nvPr>
        </p:nvGraphicFramePr>
        <p:xfrm>
          <a:off x="4569977" y="1988840"/>
          <a:ext cx="384175" cy="576262"/>
        </p:xfrm>
        <a:graphic>
          <a:graphicData uri="http://schemas.openxmlformats.org/presentationml/2006/ole">
            <mc:AlternateContent xmlns:mc="http://schemas.openxmlformats.org/markup-compatibility/2006">
              <mc:Choice xmlns:v="urn:schemas-microsoft-com:vml" Requires="v">
                <p:oleObj spid="_x0000_s23596" name="Формула" r:id="rId7" imgW="279360" imgH="419040" progId="Equation.3">
                  <p:embed/>
                </p:oleObj>
              </mc:Choice>
              <mc:Fallback>
                <p:oleObj name="Формула" r:id="rId7" imgW="27936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9977" y="1988840"/>
                        <a:ext cx="3841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9" name="Object 9"/>
          <p:cNvGraphicFramePr>
            <a:graphicFrameLocks noChangeAspect="1"/>
          </p:cNvGraphicFramePr>
          <p:nvPr/>
        </p:nvGraphicFramePr>
        <p:xfrm>
          <a:off x="1403350" y="3068638"/>
          <a:ext cx="2160588" cy="722312"/>
        </p:xfrm>
        <a:graphic>
          <a:graphicData uri="http://schemas.openxmlformats.org/presentationml/2006/ole">
            <mc:AlternateContent xmlns:mc="http://schemas.openxmlformats.org/markup-compatibility/2006">
              <mc:Choice xmlns:v="urn:schemas-microsoft-com:vml" Requires="v">
                <p:oleObj spid="_x0000_s23597" name="Формула" r:id="rId9" imgW="1549080" imgH="520560" progId="Equation.3">
                  <p:embed/>
                </p:oleObj>
              </mc:Choice>
              <mc:Fallback>
                <p:oleObj name="Формула" r:id="rId9" imgW="1549080" imgH="5205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350" y="3068638"/>
                        <a:ext cx="2160588" cy="7223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1512" name="Picture 10" descr="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263" y="2862263"/>
            <a:ext cx="3995737"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3" name="Rectangle 11"/>
          <p:cNvSpPr>
            <a:spLocks noChangeArrowheads="1"/>
          </p:cNvSpPr>
          <p:nvPr/>
        </p:nvSpPr>
        <p:spPr bwMode="auto">
          <a:xfrm>
            <a:off x="0" y="4076700"/>
            <a:ext cx="51847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800"/>
              <a:t>Где               – модуль вектора скорости.</a:t>
            </a:r>
          </a:p>
        </p:txBody>
      </p:sp>
      <p:graphicFrame>
        <p:nvGraphicFramePr>
          <p:cNvPr id="21510" name="Object 12"/>
          <p:cNvGraphicFramePr>
            <a:graphicFrameLocks noChangeAspect="1"/>
          </p:cNvGraphicFramePr>
          <p:nvPr/>
        </p:nvGraphicFramePr>
        <p:xfrm>
          <a:off x="755650" y="4005263"/>
          <a:ext cx="1317625" cy="660400"/>
        </p:xfrm>
        <a:graphic>
          <a:graphicData uri="http://schemas.openxmlformats.org/presentationml/2006/ole">
            <mc:AlternateContent xmlns:mc="http://schemas.openxmlformats.org/markup-compatibility/2006">
              <mc:Choice xmlns:v="urn:schemas-microsoft-com:vml" Requires="v">
                <p:oleObj spid="_x0000_s23598" name="Формула" r:id="rId12" imgW="1307880" imgH="660240" progId="Equation.3">
                  <p:embed/>
                </p:oleObj>
              </mc:Choice>
              <mc:Fallback>
                <p:oleObj name="Формула" r:id="rId12" imgW="1307880" imgH="6602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650" y="4005263"/>
                        <a:ext cx="1317625"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15" name="Номер слайда 1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28FE21F-BB74-4067-A2A5-E47286AC2061}" type="slidenum">
              <a:rPr lang="ru-RU" smtClean="0"/>
              <a:pPr eaLnBrk="1" hangingPunct="1"/>
              <a:t>31</a:t>
            </a:fld>
            <a:endParaRPr lang="ru-RU" smtClean="0"/>
          </a:p>
        </p:txBody>
      </p:sp>
    </p:spTree>
    <p:extLst>
      <p:ext uri="{BB962C8B-B14F-4D97-AF65-F5344CB8AC3E}">
        <p14:creationId xmlns:p14="http://schemas.microsoft.com/office/powerpoint/2010/main" val="36732870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pic>
        <p:nvPicPr>
          <p:cNvPr id="22535" name="Picture 7" descr="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3222625"/>
            <a:ext cx="4140200" cy="363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Rectangle 9"/>
          <p:cNvSpPr>
            <a:spLocks noChangeArrowheads="1"/>
          </p:cNvSpPr>
          <p:nvPr/>
        </p:nvSpPr>
        <p:spPr bwMode="auto">
          <a:xfrm>
            <a:off x="0" y="0"/>
            <a:ext cx="88360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just">
              <a:tabLst>
                <a:tab pos="-1714500" algn="l"/>
              </a:tabLst>
            </a:pPr>
            <a:r>
              <a:rPr lang="ru-RU" sz="3200"/>
              <a:t>Найдем общее ускорение</a:t>
            </a:r>
            <a:r>
              <a:rPr lang="en-US" sz="3200"/>
              <a:t> (</a:t>
            </a:r>
            <a:r>
              <a:rPr lang="ru-RU" sz="3200"/>
              <a:t>как производную</a:t>
            </a:r>
            <a:r>
              <a:rPr lang="en-US" sz="3200"/>
              <a:t>)</a:t>
            </a:r>
            <a:r>
              <a:rPr lang="ru-RU" sz="3200"/>
              <a:t>:</a:t>
            </a:r>
          </a:p>
        </p:txBody>
      </p:sp>
      <p:sp>
        <p:nvSpPr>
          <p:cNvPr id="22537" name="Rectangle 11"/>
          <p:cNvSpPr>
            <a:spLocks noChangeArrowheads="1"/>
          </p:cNvSpPr>
          <p:nvPr/>
        </p:nvSpPr>
        <p:spPr bwMode="auto">
          <a:xfrm>
            <a:off x="0" y="3068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2530" name="Object 10"/>
          <p:cNvGraphicFramePr>
            <a:graphicFrameLocks noChangeAspect="1"/>
          </p:cNvGraphicFramePr>
          <p:nvPr/>
        </p:nvGraphicFramePr>
        <p:xfrm>
          <a:off x="395288" y="620713"/>
          <a:ext cx="7272337" cy="1420812"/>
        </p:xfrm>
        <a:graphic>
          <a:graphicData uri="http://schemas.openxmlformats.org/presentationml/2006/ole">
            <mc:AlternateContent xmlns:mc="http://schemas.openxmlformats.org/markup-compatibility/2006">
              <mc:Choice xmlns:v="urn:schemas-microsoft-com:vml" Requires="v">
                <p:oleObj spid="_x0000_s24606" name="Формула" r:id="rId4" imgW="6540480" imgH="1269720" progId="Equation.3">
                  <p:embed/>
                </p:oleObj>
              </mc:Choice>
              <mc:Fallback>
                <p:oleObj name="Формула" r:id="rId4" imgW="6540480" imgH="1269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620713"/>
                        <a:ext cx="7272337" cy="14208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8" name="Rectangle 12"/>
          <p:cNvSpPr>
            <a:spLocks noChangeArrowheads="1"/>
          </p:cNvSpPr>
          <p:nvPr/>
        </p:nvSpPr>
        <p:spPr bwMode="auto">
          <a:xfrm>
            <a:off x="8078788" y="1341438"/>
            <a:ext cx="1065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2400">
                <a:cs typeface="Times New Roman" pitchFamily="18" charset="0"/>
              </a:rPr>
              <a:t>(2.3.8)</a:t>
            </a:r>
            <a:endParaRPr lang="ru-RU" sz="2400"/>
          </a:p>
        </p:txBody>
      </p:sp>
      <p:sp>
        <p:nvSpPr>
          <p:cNvPr id="22539" name="Rectangle 13"/>
          <p:cNvSpPr>
            <a:spLocks noChangeArrowheads="1"/>
          </p:cNvSpPr>
          <p:nvPr/>
        </p:nvSpPr>
        <p:spPr bwMode="auto">
          <a:xfrm>
            <a:off x="0" y="2205038"/>
            <a:ext cx="77057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3200"/>
              <a:t>    Получили два слагаемых ускорения: </a:t>
            </a:r>
          </a:p>
        </p:txBody>
      </p:sp>
      <p:sp>
        <p:nvSpPr>
          <p:cNvPr id="22540" name="Rectangle 14"/>
          <p:cNvSpPr>
            <a:spLocks noChangeArrowheads="1"/>
          </p:cNvSpPr>
          <p:nvPr/>
        </p:nvSpPr>
        <p:spPr bwMode="auto">
          <a:xfrm>
            <a:off x="0" y="2773363"/>
            <a:ext cx="72358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 </a:t>
            </a:r>
            <a:r>
              <a:rPr lang="ru-RU" sz="3200" b="1" i="1">
                <a:solidFill>
                  <a:srgbClr val="FF0000"/>
                </a:solidFill>
              </a:rPr>
              <a:t>тангенциальное</a:t>
            </a:r>
            <a:r>
              <a:rPr lang="ru-RU" sz="3200" i="1"/>
              <a:t> ускорение</a:t>
            </a:r>
            <a:r>
              <a:rPr lang="ru-RU" sz="3200"/>
              <a:t>, совпадающее с направлени-</a:t>
            </a:r>
          </a:p>
          <a:p>
            <a:pPr algn="just"/>
            <a:r>
              <a:rPr lang="ru-RU" sz="3200"/>
              <a:t>ем      в данной точке.</a:t>
            </a:r>
          </a:p>
        </p:txBody>
      </p:sp>
      <p:sp>
        <p:nvSpPr>
          <p:cNvPr id="22541" name="Rectangle 16"/>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2531" name="Object 15"/>
          <p:cNvGraphicFramePr>
            <a:graphicFrameLocks noChangeAspect="1"/>
          </p:cNvGraphicFramePr>
          <p:nvPr/>
        </p:nvGraphicFramePr>
        <p:xfrm>
          <a:off x="179388" y="2565400"/>
          <a:ext cx="611187" cy="912813"/>
        </p:xfrm>
        <a:graphic>
          <a:graphicData uri="http://schemas.openxmlformats.org/presentationml/2006/ole">
            <mc:AlternateContent xmlns:mc="http://schemas.openxmlformats.org/markup-compatibility/2006">
              <mc:Choice xmlns:v="urn:schemas-microsoft-com:vml" Requires="v">
                <p:oleObj spid="_x0000_s24607" name="Формула" r:id="rId6" imgW="419040" imgH="634680" progId="Equation.3">
                  <p:embed/>
                </p:oleObj>
              </mc:Choice>
              <mc:Fallback>
                <p:oleObj name="Формула" r:id="rId6" imgW="419040" imgH="6346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88" y="2565400"/>
                        <a:ext cx="611187" cy="912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42" name="Rectangle 18"/>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2543" name="Rectangle 20"/>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2544" name="Rectangle 21"/>
          <p:cNvSpPr>
            <a:spLocks noChangeArrowheads="1"/>
          </p:cNvSpPr>
          <p:nvPr/>
        </p:nvSpPr>
        <p:spPr bwMode="auto">
          <a:xfrm>
            <a:off x="0" y="4724400"/>
            <a:ext cx="54356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a:t>       – </a:t>
            </a:r>
            <a:r>
              <a:rPr lang="ru-RU" sz="3200" b="1" i="1">
                <a:solidFill>
                  <a:srgbClr val="FF0000"/>
                </a:solidFill>
              </a:rPr>
              <a:t>нормальное</a:t>
            </a:r>
            <a:r>
              <a:rPr lang="ru-RU" sz="3200" b="1" i="1"/>
              <a:t> ускорение</a:t>
            </a:r>
            <a:r>
              <a:rPr lang="ru-RU" sz="3200"/>
              <a:t> или </a:t>
            </a:r>
            <a:r>
              <a:rPr lang="ru-RU" sz="3200" b="1" i="1"/>
              <a:t>центростремительное</a:t>
            </a:r>
            <a:r>
              <a:rPr lang="ru-RU" sz="3200"/>
              <a:t>.</a:t>
            </a:r>
          </a:p>
        </p:txBody>
      </p:sp>
      <p:graphicFrame>
        <p:nvGraphicFramePr>
          <p:cNvPr id="22532" name="Object 22"/>
          <p:cNvGraphicFramePr>
            <a:graphicFrameLocks noChangeAspect="1"/>
          </p:cNvGraphicFramePr>
          <p:nvPr/>
        </p:nvGraphicFramePr>
        <p:xfrm>
          <a:off x="179388" y="4508500"/>
          <a:ext cx="641350" cy="936625"/>
        </p:xfrm>
        <a:graphic>
          <a:graphicData uri="http://schemas.openxmlformats.org/presentationml/2006/ole">
            <mc:AlternateContent xmlns:mc="http://schemas.openxmlformats.org/markup-compatibility/2006">
              <mc:Choice xmlns:v="urn:schemas-microsoft-com:vml" Requires="v">
                <p:oleObj spid="_x0000_s24608" name="Формула" r:id="rId8" imgW="304560" imgH="444240" progId="Equation.3">
                  <p:embed/>
                </p:oleObj>
              </mc:Choice>
              <mc:Fallback>
                <p:oleObj name="Формула" r:id="rId8" imgW="304560" imgH="4442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388" y="4508500"/>
                        <a:ext cx="641350"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3" name="Object 23"/>
          <p:cNvGraphicFramePr>
            <a:graphicFrameLocks noChangeAspect="1"/>
          </p:cNvGraphicFramePr>
          <p:nvPr/>
        </p:nvGraphicFramePr>
        <p:xfrm>
          <a:off x="684213" y="3789363"/>
          <a:ext cx="484187" cy="490537"/>
        </p:xfrm>
        <a:graphic>
          <a:graphicData uri="http://schemas.openxmlformats.org/presentationml/2006/ole">
            <mc:AlternateContent xmlns:mc="http://schemas.openxmlformats.org/markup-compatibility/2006">
              <mc:Choice xmlns:v="urn:schemas-microsoft-com:vml" Requires="v">
                <p:oleObj spid="_x0000_s24609" name="Формула" r:id="rId10" imgW="355320" imgH="431640" progId="Equation.3">
                  <p:embed/>
                </p:oleObj>
              </mc:Choice>
              <mc:Fallback>
                <p:oleObj name="Формула" r:id="rId10" imgW="35532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4213" y="3789363"/>
                        <a:ext cx="48418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45" name="Номер слайда 1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3813C26-5785-4362-AD92-C38312F6ECBD}" type="slidenum">
              <a:rPr lang="ru-RU" smtClean="0"/>
              <a:pPr eaLnBrk="1" hangingPunct="1"/>
              <a:t>32</a:t>
            </a:fld>
            <a:endParaRPr lang="ru-RU" smtClean="0"/>
          </a:p>
        </p:txBody>
      </p:sp>
    </p:spTree>
    <p:extLst>
      <p:ext uri="{BB962C8B-B14F-4D97-AF65-F5344CB8AC3E}">
        <p14:creationId xmlns:p14="http://schemas.microsoft.com/office/powerpoint/2010/main" val="9460186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Движ по окр"/>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293813" y="0"/>
            <a:ext cx="6826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673F683-6101-4719-9742-A93BDE14E306}" type="slidenum">
              <a:rPr lang="ru-RU" smtClean="0"/>
              <a:pPr eaLnBrk="1" hangingPunct="1"/>
              <a:t>33</a:t>
            </a:fld>
            <a:endParaRPr lang="ru-RU" smtClean="0"/>
          </a:p>
        </p:txBody>
      </p:sp>
    </p:spTree>
    <p:extLst>
      <p:ext uri="{BB962C8B-B14F-4D97-AF65-F5344CB8AC3E}">
        <p14:creationId xmlns:p14="http://schemas.microsoft.com/office/powerpoint/2010/main" val="814165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Line 2"/>
          <p:cNvSpPr>
            <a:spLocks noChangeShapeType="1"/>
          </p:cNvSpPr>
          <p:nvPr/>
        </p:nvSpPr>
        <p:spPr bwMode="auto">
          <a:xfrm flipH="1">
            <a:off x="4530725" y="3860800"/>
            <a:ext cx="1295400" cy="1296988"/>
          </a:xfrm>
          <a:prstGeom prst="line">
            <a:avLst/>
          </a:prstGeom>
          <a:noFill/>
          <a:ln w="28575">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ru-RU"/>
          </a:p>
        </p:txBody>
      </p:sp>
      <p:sp>
        <p:nvSpPr>
          <p:cNvPr id="108547" name="Line 3"/>
          <p:cNvSpPr>
            <a:spLocks noChangeShapeType="1"/>
          </p:cNvSpPr>
          <p:nvPr/>
        </p:nvSpPr>
        <p:spPr bwMode="auto">
          <a:xfrm>
            <a:off x="5826125" y="3860800"/>
            <a:ext cx="2665413" cy="0"/>
          </a:xfrm>
          <a:prstGeom prst="line">
            <a:avLst/>
          </a:prstGeom>
          <a:noFill/>
          <a:ln w="28575">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ru-RU"/>
          </a:p>
        </p:txBody>
      </p:sp>
      <p:sp>
        <p:nvSpPr>
          <p:cNvPr id="108548" name="Line 4"/>
          <p:cNvSpPr>
            <a:spLocks noChangeShapeType="1"/>
          </p:cNvSpPr>
          <p:nvPr/>
        </p:nvSpPr>
        <p:spPr bwMode="auto">
          <a:xfrm flipV="1">
            <a:off x="5826125" y="1628775"/>
            <a:ext cx="0" cy="2232025"/>
          </a:xfrm>
          <a:prstGeom prst="line">
            <a:avLst/>
          </a:prstGeom>
          <a:noFill/>
          <a:ln w="28575">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ru-RU"/>
          </a:p>
        </p:txBody>
      </p:sp>
      <p:sp>
        <p:nvSpPr>
          <p:cNvPr id="108549" name="Line 5"/>
          <p:cNvSpPr>
            <a:spLocks noChangeShapeType="1"/>
          </p:cNvSpPr>
          <p:nvPr/>
        </p:nvSpPr>
        <p:spPr bwMode="auto">
          <a:xfrm flipV="1">
            <a:off x="5826125" y="2205038"/>
            <a:ext cx="649288" cy="1655762"/>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50" name="Text Box 6"/>
          <p:cNvSpPr txBox="1">
            <a:spLocks noChangeArrowheads="1"/>
          </p:cNvSpPr>
          <p:nvPr/>
        </p:nvSpPr>
        <p:spPr bwMode="auto">
          <a:xfrm>
            <a:off x="4572000" y="5013325"/>
            <a:ext cx="4206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en-US" sz="2800" b="1" i="1">
                <a:solidFill>
                  <a:srgbClr val="000000"/>
                </a:solidFill>
                <a:latin typeface="Times New Roman" pitchFamily="18" charset="0"/>
              </a:rPr>
              <a:t>X</a:t>
            </a:r>
            <a:endParaRPr kumimoji="1" lang="ru-RU" sz="2800" b="1" i="1">
              <a:solidFill>
                <a:srgbClr val="000000"/>
              </a:solidFill>
              <a:latin typeface="Times New Roman" pitchFamily="18" charset="0"/>
            </a:endParaRPr>
          </a:p>
        </p:txBody>
      </p:sp>
      <p:sp>
        <p:nvSpPr>
          <p:cNvPr id="108551" name="Text Box 7"/>
          <p:cNvSpPr txBox="1">
            <a:spLocks noChangeArrowheads="1"/>
          </p:cNvSpPr>
          <p:nvPr/>
        </p:nvSpPr>
        <p:spPr bwMode="auto">
          <a:xfrm>
            <a:off x="8491538" y="3573463"/>
            <a:ext cx="4016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en-US" sz="2800" b="1" i="1">
                <a:solidFill>
                  <a:srgbClr val="000000"/>
                </a:solidFill>
                <a:latin typeface="Times New Roman" pitchFamily="18" charset="0"/>
              </a:rPr>
              <a:t>Y</a:t>
            </a:r>
            <a:endParaRPr kumimoji="1" lang="ru-RU" sz="2800" b="1" i="1">
              <a:solidFill>
                <a:srgbClr val="000000"/>
              </a:solidFill>
              <a:latin typeface="Times New Roman" pitchFamily="18" charset="0"/>
            </a:endParaRPr>
          </a:p>
        </p:txBody>
      </p:sp>
      <p:sp>
        <p:nvSpPr>
          <p:cNvPr id="108552" name="Text Box 8"/>
          <p:cNvSpPr txBox="1">
            <a:spLocks noChangeArrowheads="1"/>
          </p:cNvSpPr>
          <p:nvPr/>
        </p:nvSpPr>
        <p:spPr bwMode="auto">
          <a:xfrm>
            <a:off x="5610225" y="1125538"/>
            <a:ext cx="4016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en-US" sz="2800" b="1" i="1">
                <a:solidFill>
                  <a:srgbClr val="000000"/>
                </a:solidFill>
                <a:latin typeface="Times New Roman" pitchFamily="18" charset="0"/>
              </a:rPr>
              <a:t>Z</a:t>
            </a:r>
            <a:endParaRPr kumimoji="1" lang="ru-RU" sz="2800" b="1" i="1">
              <a:solidFill>
                <a:srgbClr val="000000"/>
              </a:solidFill>
              <a:latin typeface="Times New Roman" pitchFamily="18" charset="0"/>
            </a:endParaRPr>
          </a:p>
        </p:txBody>
      </p:sp>
      <p:pic>
        <p:nvPicPr>
          <p:cNvPr id="108553" name="Picture 9" descr="BD1486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0950" y="2133600"/>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4" name="Text Box 10"/>
          <p:cNvSpPr txBox="1">
            <a:spLocks noChangeArrowheads="1"/>
          </p:cNvSpPr>
          <p:nvPr/>
        </p:nvSpPr>
        <p:spPr bwMode="auto">
          <a:xfrm>
            <a:off x="5251450" y="2709863"/>
            <a:ext cx="460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de-DE" sz="2800" b="1">
                <a:solidFill>
                  <a:srgbClr val="33CC33"/>
                </a:solidFill>
                <a:latin typeface="Times New Roman" pitchFamily="18" charset="0"/>
              </a:rPr>
              <a:t>K</a:t>
            </a:r>
            <a:endParaRPr kumimoji="1" lang="ru-RU" sz="2800" b="1">
              <a:solidFill>
                <a:srgbClr val="33CC33"/>
              </a:solidFill>
              <a:latin typeface="Times New Roman" pitchFamily="18" charset="0"/>
            </a:endParaRPr>
          </a:p>
        </p:txBody>
      </p:sp>
      <p:sp>
        <p:nvSpPr>
          <p:cNvPr id="108555" name="Text Box 11"/>
          <p:cNvSpPr txBox="1">
            <a:spLocks noChangeArrowheads="1"/>
          </p:cNvSpPr>
          <p:nvPr/>
        </p:nvSpPr>
        <p:spPr bwMode="auto">
          <a:xfrm>
            <a:off x="5795963" y="2060575"/>
            <a:ext cx="4810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kumimoji="1" lang="ru-RU" sz="2800" i="1">
                <a:solidFill>
                  <a:srgbClr val="000000"/>
                </a:solidFill>
                <a:latin typeface="Times New Roman" pitchFamily="18" charset="0"/>
              </a:rPr>
              <a:t>М</a:t>
            </a:r>
          </a:p>
        </p:txBody>
      </p:sp>
      <p:sp>
        <p:nvSpPr>
          <p:cNvPr id="108556" name="Rectangle 12"/>
          <p:cNvSpPr>
            <a:spLocks noChangeArrowheads="1"/>
          </p:cNvSpPr>
          <p:nvPr/>
        </p:nvSpPr>
        <p:spPr bwMode="auto">
          <a:xfrm>
            <a:off x="6156325" y="2924175"/>
            <a:ext cx="60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sz="2400" b="1">
                <a:solidFill>
                  <a:srgbClr val="000000"/>
                </a:solidFill>
                <a:latin typeface="Times New Roman" pitchFamily="18" charset="0"/>
              </a:rPr>
              <a:t>r</a:t>
            </a:r>
            <a:r>
              <a:rPr lang="de-DE" sz="2400">
                <a:solidFill>
                  <a:srgbClr val="000000"/>
                </a:solidFill>
                <a:latin typeface="Times New Roman" pitchFamily="18" charset="0"/>
              </a:rPr>
              <a:t>(</a:t>
            </a:r>
            <a:r>
              <a:rPr lang="de-DE" sz="2400" i="1">
                <a:solidFill>
                  <a:srgbClr val="000000"/>
                </a:solidFill>
                <a:latin typeface="Times New Roman" pitchFamily="18" charset="0"/>
              </a:rPr>
              <a:t>t</a:t>
            </a:r>
            <a:r>
              <a:rPr lang="de-DE" sz="2400">
                <a:solidFill>
                  <a:srgbClr val="000000"/>
                </a:solidFill>
                <a:latin typeface="Times New Roman" pitchFamily="18" charset="0"/>
              </a:rPr>
              <a:t>)</a:t>
            </a:r>
            <a:endParaRPr lang="ru-RU" sz="2400">
              <a:solidFill>
                <a:srgbClr val="000000"/>
              </a:solidFill>
              <a:latin typeface="Times New Roman" pitchFamily="18" charset="0"/>
            </a:endParaRPr>
          </a:p>
        </p:txBody>
      </p:sp>
      <p:sp>
        <p:nvSpPr>
          <p:cNvPr id="108557" name="Line 13"/>
          <p:cNvSpPr>
            <a:spLocks noChangeShapeType="1"/>
          </p:cNvSpPr>
          <p:nvPr/>
        </p:nvSpPr>
        <p:spPr bwMode="auto">
          <a:xfrm>
            <a:off x="6443663" y="2303463"/>
            <a:ext cx="719137" cy="215900"/>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58" name="Arc 14"/>
          <p:cNvSpPr>
            <a:spLocks/>
          </p:cNvSpPr>
          <p:nvPr/>
        </p:nvSpPr>
        <p:spPr bwMode="auto">
          <a:xfrm rot="1646803" flipV="1">
            <a:off x="6065838" y="1628775"/>
            <a:ext cx="1858962" cy="8636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ru-RU"/>
          </a:p>
        </p:txBody>
      </p:sp>
      <p:sp>
        <p:nvSpPr>
          <p:cNvPr id="108559" name="Text Box 15"/>
          <p:cNvSpPr txBox="1">
            <a:spLocks noChangeArrowheads="1"/>
          </p:cNvSpPr>
          <p:nvPr/>
        </p:nvSpPr>
        <p:spPr bwMode="auto">
          <a:xfrm>
            <a:off x="7885113" y="2035175"/>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i="1">
                <a:solidFill>
                  <a:srgbClr val="000000"/>
                </a:solidFill>
                <a:latin typeface="Times New Roman" pitchFamily="18" charset="0"/>
              </a:rPr>
              <a:t>L</a:t>
            </a:r>
            <a:endParaRPr lang="ru-RU" sz="2400" i="1">
              <a:solidFill>
                <a:srgbClr val="000000"/>
              </a:solidFill>
              <a:latin typeface="Times New Roman" pitchFamily="18" charset="0"/>
            </a:endParaRPr>
          </a:p>
        </p:txBody>
      </p:sp>
      <p:sp>
        <p:nvSpPr>
          <p:cNvPr id="108560" name="Line 16"/>
          <p:cNvSpPr>
            <a:spLocks noChangeShapeType="1"/>
          </p:cNvSpPr>
          <p:nvPr/>
        </p:nvSpPr>
        <p:spPr bwMode="auto">
          <a:xfrm>
            <a:off x="6462713" y="2249488"/>
            <a:ext cx="1657350" cy="504825"/>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61" name="Text Box 17"/>
          <p:cNvSpPr txBox="1">
            <a:spLocks noChangeArrowheads="1"/>
          </p:cNvSpPr>
          <p:nvPr/>
        </p:nvSpPr>
        <p:spPr bwMode="auto">
          <a:xfrm>
            <a:off x="8088313" y="243522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b="1">
                <a:solidFill>
                  <a:srgbClr val="000000"/>
                </a:solidFill>
                <a:latin typeface="Times New Roman" pitchFamily="18" charset="0"/>
              </a:rPr>
              <a:t>v</a:t>
            </a:r>
            <a:endParaRPr lang="ru-RU" sz="2400" b="1">
              <a:solidFill>
                <a:srgbClr val="000000"/>
              </a:solidFill>
              <a:latin typeface="Times New Roman" pitchFamily="18" charset="0"/>
            </a:endParaRPr>
          </a:p>
        </p:txBody>
      </p:sp>
      <p:sp>
        <p:nvSpPr>
          <p:cNvPr id="108562" name="Line 18"/>
          <p:cNvSpPr>
            <a:spLocks noChangeShapeType="1"/>
          </p:cNvSpPr>
          <p:nvPr/>
        </p:nvSpPr>
        <p:spPr bwMode="auto">
          <a:xfrm flipV="1">
            <a:off x="6462713" y="1403350"/>
            <a:ext cx="1800225" cy="838200"/>
          </a:xfrm>
          <a:prstGeom prst="line">
            <a:avLst/>
          </a:prstGeom>
          <a:noFill/>
          <a:ln w="76200">
            <a:solidFill>
              <a:srgbClr val="2301ED"/>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63" name="Text Box 19"/>
          <p:cNvSpPr txBox="1">
            <a:spLocks noChangeArrowheads="1"/>
          </p:cNvSpPr>
          <p:nvPr/>
        </p:nvSpPr>
        <p:spPr bwMode="auto">
          <a:xfrm>
            <a:off x="7205663" y="13589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b="1" i="1">
                <a:solidFill>
                  <a:srgbClr val="2301ED"/>
                </a:solidFill>
                <a:latin typeface="Times New Roman" pitchFamily="18" charset="0"/>
              </a:rPr>
              <a:t>a</a:t>
            </a:r>
            <a:endParaRPr lang="ru-RU" sz="2400" b="1" i="1">
              <a:solidFill>
                <a:srgbClr val="2301ED"/>
              </a:solidFill>
              <a:latin typeface="Times New Roman" pitchFamily="18" charset="0"/>
            </a:endParaRPr>
          </a:p>
        </p:txBody>
      </p:sp>
      <p:graphicFrame>
        <p:nvGraphicFramePr>
          <p:cNvPr id="108566" name="Object 22"/>
          <p:cNvGraphicFramePr>
            <a:graphicFrameLocks noGrp="1" noChangeAspect="1"/>
          </p:cNvGraphicFramePr>
          <p:nvPr>
            <p:ph sz="half" idx="1"/>
          </p:nvPr>
        </p:nvGraphicFramePr>
        <p:xfrm>
          <a:off x="250825" y="2276475"/>
          <a:ext cx="4392613" cy="1198563"/>
        </p:xfrm>
        <a:graphic>
          <a:graphicData uri="http://schemas.openxmlformats.org/presentationml/2006/ole">
            <mc:AlternateContent xmlns:mc="http://schemas.openxmlformats.org/markup-compatibility/2006">
              <mc:Choice xmlns:v="urn:schemas-microsoft-com:vml" Requires="v">
                <p:oleObj spid="_x0000_s25609" name="Equation" r:id="rId4" imgW="838080" imgH="228600" progId="Equation.3">
                  <p:embed/>
                </p:oleObj>
              </mc:Choice>
              <mc:Fallback>
                <p:oleObj name="Equation" r:id="rId4" imgW="83808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2276475"/>
                        <a:ext cx="4392613" cy="1198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84" name="Номер слайда 3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5BCEB58-AEC4-4E0D-BF0C-382D5BA11192}" type="slidenum">
              <a:rPr lang="ru-RU" smtClean="0"/>
              <a:pPr eaLnBrk="1" hangingPunct="1"/>
              <a:t>34</a:t>
            </a:fld>
            <a:endParaRPr lang="ru-RU" smtClean="0"/>
          </a:p>
        </p:txBody>
      </p:sp>
      <p:sp>
        <p:nvSpPr>
          <p:cNvPr id="108569" name="Text Box 25"/>
          <p:cNvSpPr txBox="1">
            <a:spLocks noChangeArrowheads="1"/>
          </p:cNvSpPr>
          <p:nvPr/>
        </p:nvSpPr>
        <p:spPr bwMode="auto">
          <a:xfrm>
            <a:off x="6516688" y="2276475"/>
            <a:ext cx="306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l-GR" sz="2400">
                <a:solidFill>
                  <a:srgbClr val="F00A0A"/>
                </a:solidFill>
                <a:latin typeface="Times New Roman" pitchFamily="18" charset="0"/>
                <a:cs typeface="Times New Roman" pitchFamily="18" charset="0"/>
              </a:rPr>
              <a:t>τ</a:t>
            </a:r>
          </a:p>
        </p:txBody>
      </p:sp>
      <p:sp>
        <p:nvSpPr>
          <p:cNvPr id="108571" name="Line 27"/>
          <p:cNvSpPr>
            <a:spLocks noChangeShapeType="1"/>
          </p:cNvSpPr>
          <p:nvPr/>
        </p:nvSpPr>
        <p:spPr bwMode="auto">
          <a:xfrm flipV="1">
            <a:off x="6462713" y="1584325"/>
            <a:ext cx="433387" cy="647700"/>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72" name="Text Box 28"/>
          <p:cNvSpPr txBox="1">
            <a:spLocks noChangeArrowheads="1"/>
          </p:cNvSpPr>
          <p:nvPr/>
        </p:nvSpPr>
        <p:spPr bwMode="auto">
          <a:xfrm>
            <a:off x="6300788" y="155733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a:solidFill>
                  <a:srgbClr val="F00A0A"/>
                </a:solidFill>
                <a:latin typeface="Times New Roman" pitchFamily="18" charset="0"/>
              </a:rPr>
              <a:t>n</a:t>
            </a:r>
            <a:endParaRPr lang="ru-RU" sz="2400">
              <a:solidFill>
                <a:srgbClr val="F00A0A"/>
              </a:solidFill>
              <a:latin typeface="Times New Roman" pitchFamily="18" charset="0"/>
            </a:endParaRPr>
          </a:p>
        </p:txBody>
      </p:sp>
      <p:sp>
        <p:nvSpPr>
          <p:cNvPr id="108573" name="Text Box 29"/>
          <p:cNvSpPr txBox="1">
            <a:spLocks noChangeArrowheads="1"/>
          </p:cNvSpPr>
          <p:nvPr/>
        </p:nvSpPr>
        <p:spPr bwMode="auto">
          <a:xfrm>
            <a:off x="395288" y="476250"/>
            <a:ext cx="5976937" cy="1311275"/>
          </a:xfrm>
          <a:prstGeom prst="rect">
            <a:avLst/>
          </a:prstGeom>
          <a:noFill/>
          <a:ln w="9525">
            <a:noFill/>
            <a:miter lim="800000"/>
            <a:headEnd/>
            <a:tailEnd/>
          </a:ln>
          <a:effectLst/>
        </p:spPr>
        <p:txBody>
          <a:bodyPr>
            <a:spAutoFit/>
          </a:bodyPr>
          <a:lstStyle/>
          <a:p>
            <a:pPr>
              <a:spcBef>
                <a:spcPct val="50000"/>
              </a:spcBef>
              <a:defRPr/>
            </a:pPr>
            <a:r>
              <a:rPr lang="ru-RU" sz="3200" b="1">
                <a:solidFill>
                  <a:srgbClr val="0000FF"/>
                </a:solidFill>
                <a:effectLst>
                  <a:outerShdw blurRad="38100" dist="38100" dir="2700000" algn="tl">
                    <a:srgbClr val="C0C0C0"/>
                  </a:outerShdw>
                </a:effectLst>
                <a:latin typeface="Times New Roman" pitchFamily="18" charset="0"/>
              </a:rPr>
              <a:t>При произвольном движении </a:t>
            </a:r>
          </a:p>
          <a:p>
            <a:pPr>
              <a:spcBef>
                <a:spcPct val="50000"/>
              </a:spcBef>
              <a:defRPr/>
            </a:pPr>
            <a:r>
              <a:rPr lang="ru-RU" sz="3200" b="1">
                <a:solidFill>
                  <a:srgbClr val="0000FF"/>
                </a:solidFill>
                <a:effectLst>
                  <a:outerShdw blurRad="38100" dist="38100" dir="2700000" algn="tl">
                    <a:srgbClr val="C0C0C0"/>
                  </a:outerShdw>
                </a:effectLst>
                <a:latin typeface="Times New Roman" pitchFamily="18" charset="0"/>
              </a:rPr>
              <a:t>точки имеем:</a:t>
            </a:r>
          </a:p>
        </p:txBody>
      </p:sp>
      <p:sp>
        <p:nvSpPr>
          <p:cNvPr id="108576" name="Line 32"/>
          <p:cNvSpPr>
            <a:spLocks noChangeShapeType="1"/>
          </p:cNvSpPr>
          <p:nvPr/>
        </p:nvSpPr>
        <p:spPr bwMode="auto">
          <a:xfrm flipV="1">
            <a:off x="7451725" y="1403350"/>
            <a:ext cx="792163" cy="11525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8577" name="Line 33"/>
          <p:cNvSpPr>
            <a:spLocks noChangeShapeType="1"/>
          </p:cNvSpPr>
          <p:nvPr/>
        </p:nvSpPr>
        <p:spPr bwMode="auto">
          <a:xfrm>
            <a:off x="6426200" y="2259013"/>
            <a:ext cx="1025525" cy="314325"/>
          </a:xfrm>
          <a:prstGeom prst="line">
            <a:avLst/>
          </a:prstGeom>
          <a:noFill/>
          <a:ln w="57150">
            <a:solidFill>
              <a:srgbClr val="2301ED"/>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78" name="Text Box 34"/>
          <p:cNvSpPr txBox="1">
            <a:spLocks noChangeArrowheads="1"/>
          </p:cNvSpPr>
          <p:nvPr/>
        </p:nvSpPr>
        <p:spPr bwMode="auto">
          <a:xfrm>
            <a:off x="7137400" y="2522538"/>
            <a:ext cx="427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b="1" i="1">
                <a:solidFill>
                  <a:srgbClr val="2301ED"/>
                </a:solidFill>
                <a:latin typeface="Times New Roman" pitchFamily="18" charset="0"/>
              </a:rPr>
              <a:t>a</a:t>
            </a:r>
            <a:r>
              <a:rPr lang="el-GR" sz="2400" b="1" i="1" baseline="-25000">
                <a:solidFill>
                  <a:srgbClr val="2301ED"/>
                </a:solidFill>
                <a:latin typeface="Times New Roman" pitchFamily="18" charset="0"/>
                <a:cs typeface="Times New Roman" pitchFamily="18" charset="0"/>
              </a:rPr>
              <a:t>τ</a:t>
            </a:r>
          </a:p>
        </p:txBody>
      </p:sp>
      <p:sp>
        <p:nvSpPr>
          <p:cNvPr id="108579" name="Line 35"/>
          <p:cNvSpPr>
            <a:spLocks noChangeShapeType="1"/>
          </p:cNvSpPr>
          <p:nvPr/>
        </p:nvSpPr>
        <p:spPr bwMode="auto">
          <a:xfrm flipV="1">
            <a:off x="6435725" y="1089025"/>
            <a:ext cx="792163" cy="1152525"/>
          </a:xfrm>
          <a:prstGeom prst="line">
            <a:avLst/>
          </a:prstGeom>
          <a:noFill/>
          <a:ln w="57150">
            <a:solidFill>
              <a:srgbClr val="2301ED"/>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8580" name="Line 36"/>
          <p:cNvSpPr>
            <a:spLocks noChangeShapeType="1"/>
          </p:cNvSpPr>
          <p:nvPr/>
        </p:nvSpPr>
        <p:spPr bwMode="auto">
          <a:xfrm>
            <a:off x="7235825" y="1089025"/>
            <a:ext cx="1027113" cy="3143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8581" name="Text Box 37"/>
          <p:cNvSpPr txBox="1">
            <a:spLocks noChangeArrowheads="1"/>
          </p:cNvSpPr>
          <p:nvPr/>
        </p:nvSpPr>
        <p:spPr bwMode="auto">
          <a:xfrm>
            <a:off x="6570663" y="884238"/>
            <a:ext cx="449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b="1" i="1">
                <a:solidFill>
                  <a:srgbClr val="2301ED"/>
                </a:solidFill>
                <a:latin typeface="Times New Roman" pitchFamily="18" charset="0"/>
              </a:rPr>
              <a:t>a</a:t>
            </a:r>
            <a:r>
              <a:rPr lang="en-US" sz="2400" b="1" i="1" baseline="-25000">
                <a:solidFill>
                  <a:srgbClr val="2301ED"/>
                </a:solidFill>
                <a:latin typeface="Times New Roman" pitchFamily="18" charset="0"/>
              </a:rPr>
              <a:t>n</a:t>
            </a:r>
            <a:endParaRPr lang="ru-RU" sz="2400" b="1" i="1" baseline="-25000">
              <a:solidFill>
                <a:srgbClr val="2301ED"/>
              </a:solidFill>
              <a:latin typeface="Times New Roman" pitchFamily="18" charset="0"/>
            </a:endParaRPr>
          </a:p>
        </p:txBody>
      </p:sp>
      <p:sp>
        <p:nvSpPr>
          <p:cNvPr id="108584" name="Text Box 40"/>
          <p:cNvSpPr txBox="1">
            <a:spLocks noChangeArrowheads="1"/>
          </p:cNvSpPr>
          <p:nvPr/>
        </p:nvSpPr>
        <p:spPr bwMode="auto">
          <a:xfrm>
            <a:off x="5364163" y="3500438"/>
            <a:ext cx="4413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800" b="1" i="1">
                <a:solidFill>
                  <a:srgbClr val="000000"/>
                </a:solidFill>
                <a:latin typeface="Times New Roman" pitchFamily="18" charset="0"/>
              </a:rPr>
              <a:t>O</a:t>
            </a:r>
            <a:endParaRPr lang="ru-RU" sz="2800" b="1" i="1">
              <a:solidFill>
                <a:srgbClr val="000000"/>
              </a:solidFill>
              <a:latin typeface="Times New Roman" pitchFamily="18" charset="0"/>
            </a:endParaRPr>
          </a:p>
        </p:txBody>
      </p:sp>
    </p:spTree>
    <p:extLst>
      <p:ext uri="{BB962C8B-B14F-4D97-AF65-F5344CB8AC3E}">
        <p14:creationId xmlns:p14="http://schemas.microsoft.com/office/powerpoint/2010/main" val="2257245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08553"/>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08558"/>
                                        </p:tgtEl>
                                        <p:attrNameLst>
                                          <p:attrName>style.visibility</p:attrName>
                                        </p:attrNameLst>
                                      </p:cBhvr>
                                      <p:to>
                                        <p:strVal val="visible"/>
                                      </p:to>
                                    </p:set>
                                    <p:animEffect transition="in" filter="wipe(left)">
                                      <p:cBhvr>
                                        <p:cTn id="9" dur="500"/>
                                        <p:tgtEl>
                                          <p:spTgt spid="108558"/>
                                        </p:tgtEl>
                                      </p:cBhvr>
                                    </p:animEffect>
                                  </p:childTnLst>
                                </p:cTn>
                              </p:par>
                              <p:par>
                                <p:cTn id="10" presetID="1" presetClass="entr" presetSubtype="0" fill="hold" nodeType="withEffect">
                                  <p:stCondLst>
                                    <p:cond delay="0"/>
                                  </p:stCondLst>
                                  <p:childTnLst>
                                    <p:set>
                                      <p:cBhvr>
                                        <p:cTn id="11" dur="1" fill="hold">
                                          <p:stCondLst>
                                            <p:cond delay="0"/>
                                          </p:stCondLst>
                                        </p:cTn>
                                        <p:tgtEl>
                                          <p:spTgt spid="108559"/>
                                        </p:tgtEl>
                                        <p:attrNameLst>
                                          <p:attrName>style.visibility</p:attrName>
                                        </p:attrNameLst>
                                      </p:cBhvr>
                                      <p:to>
                                        <p:strVal val="visible"/>
                                      </p:to>
                                    </p:set>
                                  </p:childTnLst>
                                </p:cTn>
                              </p:par>
                              <p:par>
                                <p:cTn id="12" presetID="53" presetClass="entr" presetSubtype="0" fill="hold" nodeType="withEffect">
                                  <p:stCondLst>
                                    <p:cond delay="0"/>
                                  </p:stCondLst>
                                  <p:childTnLst>
                                    <p:set>
                                      <p:cBhvr>
                                        <p:cTn id="13" dur="1" fill="hold">
                                          <p:stCondLst>
                                            <p:cond delay="0"/>
                                          </p:stCondLst>
                                        </p:cTn>
                                        <p:tgtEl>
                                          <p:spTgt spid="108555"/>
                                        </p:tgtEl>
                                        <p:attrNameLst>
                                          <p:attrName>style.visibility</p:attrName>
                                        </p:attrNameLst>
                                      </p:cBhvr>
                                      <p:to>
                                        <p:strVal val="visible"/>
                                      </p:to>
                                    </p:set>
                                    <p:anim calcmode="lin" valueType="num">
                                      <p:cBhvr>
                                        <p:cTn id="14" dur="500" fill="hold"/>
                                        <p:tgtEl>
                                          <p:spTgt spid="108555"/>
                                        </p:tgtEl>
                                        <p:attrNameLst>
                                          <p:attrName>ppt_w</p:attrName>
                                        </p:attrNameLst>
                                      </p:cBhvr>
                                      <p:tavLst>
                                        <p:tav tm="0">
                                          <p:val>
                                            <p:fltVal val="0"/>
                                          </p:val>
                                        </p:tav>
                                        <p:tav tm="100000">
                                          <p:val>
                                            <p:strVal val="#ppt_w"/>
                                          </p:val>
                                        </p:tav>
                                      </p:tavLst>
                                    </p:anim>
                                    <p:anim calcmode="lin" valueType="num">
                                      <p:cBhvr>
                                        <p:cTn id="15" dur="500" fill="hold"/>
                                        <p:tgtEl>
                                          <p:spTgt spid="108555"/>
                                        </p:tgtEl>
                                        <p:attrNameLst>
                                          <p:attrName>ppt_h</p:attrName>
                                        </p:attrNameLst>
                                      </p:cBhvr>
                                      <p:tavLst>
                                        <p:tav tm="0">
                                          <p:val>
                                            <p:fltVal val="0"/>
                                          </p:val>
                                        </p:tav>
                                        <p:tav tm="100000">
                                          <p:val>
                                            <p:strVal val="#ppt_h"/>
                                          </p:val>
                                        </p:tav>
                                      </p:tavLst>
                                    </p:anim>
                                    <p:animEffect transition="in" filter="fade">
                                      <p:cBhvr>
                                        <p:cTn id="16" dur="500"/>
                                        <p:tgtEl>
                                          <p:spTgt spid="108555"/>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08584"/>
                                        </p:tgtEl>
                                        <p:attrNameLst>
                                          <p:attrName>style.visibility</p:attrName>
                                        </p:attrNameLst>
                                      </p:cBhvr>
                                      <p:to>
                                        <p:strVal val="visible"/>
                                      </p:to>
                                    </p:set>
                                    <p:anim calcmode="lin" valueType="num">
                                      <p:cBhvr>
                                        <p:cTn id="19" dur="500" fill="hold"/>
                                        <p:tgtEl>
                                          <p:spTgt spid="108584"/>
                                        </p:tgtEl>
                                        <p:attrNameLst>
                                          <p:attrName>ppt_w</p:attrName>
                                        </p:attrNameLst>
                                      </p:cBhvr>
                                      <p:tavLst>
                                        <p:tav tm="0">
                                          <p:val>
                                            <p:fltVal val="0"/>
                                          </p:val>
                                        </p:tav>
                                        <p:tav tm="100000">
                                          <p:val>
                                            <p:strVal val="#ppt_w"/>
                                          </p:val>
                                        </p:tav>
                                      </p:tavLst>
                                    </p:anim>
                                    <p:anim calcmode="lin" valueType="num">
                                      <p:cBhvr>
                                        <p:cTn id="20" dur="500" fill="hold"/>
                                        <p:tgtEl>
                                          <p:spTgt spid="108584"/>
                                        </p:tgtEl>
                                        <p:attrNameLst>
                                          <p:attrName>ppt_h</p:attrName>
                                        </p:attrNameLst>
                                      </p:cBhvr>
                                      <p:tavLst>
                                        <p:tav tm="0">
                                          <p:val>
                                            <p:fltVal val="0"/>
                                          </p:val>
                                        </p:tav>
                                        <p:tav tm="100000">
                                          <p:val>
                                            <p:strVal val="#ppt_h"/>
                                          </p:val>
                                        </p:tav>
                                      </p:tavLst>
                                    </p:anim>
                                    <p:animEffect transition="in" filter="fade">
                                      <p:cBhvr>
                                        <p:cTn id="21" dur="500"/>
                                        <p:tgtEl>
                                          <p:spTgt spid="108584"/>
                                        </p:tgtEl>
                                      </p:cBhvr>
                                    </p:animEffect>
                                  </p:childTnLst>
                                </p:cTn>
                              </p:par>
                              <p:par>
                                <p:cTn id="22" presetID="53" presetClass="entr" presetSubtype="0" fill="hold" nodeType="withEffect">
                                  <p:stCondLst>
                                    <p:cond delay="0"/>
                                  </p:stCondLst>
                                  <p:childTnLst>
                                    <p:set>
                                      <p:cBhvr>
                                        <p:cTn id="23" dur="1" fill="hold">
                                          <p:stCondLst>
                                            <p:cond delay="0"/>
                                          </p:stCondLst>
                                        </p:cTn>
                                        <p:tgtEl>
                                          <p:spTgt spid="108552"/>
                                        </p:tgtEl>
                                        <p:attrNameLst>
                                          <p:attrName>style.visibility</p:attrName>
                                        </p:attrNameLst>
                                      </p:cBhvr>
                                      <p:to>
                                        <p:strVal val="visible"/>
                                      </p:to>
                                    </p:set>
                                    <p:anim calcmode="lin" valueType="num">
                                      <p:cBhvr>
                                        <p:cTn id="24" dur="500" fill="hold"/>
                                        <p:tgtEl>
                                          <p:spTgt spid="108552"/>
                                        </p:tgtEl>
                                        <p:attrNameLst>
                                          <p:attrName>ppt_w</p:attrName>
                                        </p:attrNameLst>
                                      </p:cBhvr>
                                      <p:tavLst>
                                        <p:tav tm="0">
                                          <p:val>
                                            <p:fltVal val="0"/>
                                          </p:val>
                                        </p:tav>
                                        <p:tav tm="100000">
                                          <p:val>
                                            <p:strVal val="#ppt_w"/>
                                          </p:val>
                                        </p:tav>
                                      </p:tavLst>
                                    </p:anim>
                                    <p:anim calcmode="lin" valueType="num">
                                      <p:cBhvr>
                                        <p:cTn id="25" dur="500" fill="hold"/>
                                        <p:tgtEl>
                                          <p:spTgt spid="108552"/>
                                        </p:tgtEl>
                                        <p:attrNameLst>
                                          <p:attrName>ppt_h</p:attrName>
                                        </p:attrNameLst>
                                      </p:cBhvr>
                                      <p:tavLst>
                                        <p:tav tm="0">
                                          <p:val>
                                            <p:fltVal val="0"/>
                                          </p:val>
                                        </p:tav>
                                        <p:tav tm="100000">
                                          <p:val>
                                            <p:strVal val="#ppt_h"/>
                                          </p:val>
                                        </p:tav>
                                      </p:tavLst>
                                    </p:anim>
                                    <p:animEffect transition="in" filter="fade">
                                      <p:cBhvr>
                                        <p:cTn id="26" dur="500"/>
                                        <p:tgtEl>
                                          <p:spTgt spid="108552"/>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108548"/>
                                        </p:tgtEl>
                                        <p:attrNameLst>
                                          <p:attrName>style.visibility</p:attrName>
                                        </p:attrNameLst>
                                      </p:cBhvr>
                                      <p:to>
                                        <p:strVal val="visible"/>
                                      </p:to>
                                    </p:set>
                                    <p:anim calcmode="lin" valueType="num">
                                      <p:cBhvr>
                                        <p:cTn id="29" dur="500" fill="hold"/>
                                        <p:tgtEl>
                                          <p:spTgt spid="108548"/>
                                        </p:tgtEl>
                                        <p:attrNameLst>
                                          <p:attrName>ppt_w</p:attrName>
                                        </p:attrNameLst>
                                      </p:cBhvr>
                                      <p:tavLst>
                                        <p:tav tm="0">
                                          <p:val>
                                            <p:fltVal val="0"/>
                                          </p:val>
                                        </p:tav>
                                        <p:tav tm="100000">
                                          <p:val>
                                            <p:strVal val="#ppt_w"/>
                                          </p:val>
                                        </p:tav>
                                      </p:tavLst>
                                    </p:anim>
                                    <p:anim calcmode="lin" valueType="num">
                                      <p:cBhvr>
                                        <p:cTn id="30" dur="500" fill="hold"/>
                                        <p:tgtEl>
                                          <p:spTgt spid="108548"/>
                                        </p:tgtEl>
                                        <p:attrNameLst>
                                          <p:attrName>ppt_h</p:attrName>
                                        </p:attrNameLst>
                                      </p:cBhvr>
                                      <p:tavLst>
                                        <p:tav tm="0">
                                          <p:val>
                                            <p:fltVal val="0"/>
                                          </p:val>
                                        </p:tav>
                                        <p:tav tm="100000">
                                          <p:val>
                                            <p:strVal val="#ppt_h"/>
                                          </p:val>
                                        </p:tav>
                                      </p:tavLst>
                                    </p:anim>
                                    <p:animEffect transition="in" filter="fade">
                                      <p:cBhvr>
                                        <p:cTn id="31" dur="500"/>
                                        <p:tgtEl>
                                          <p:spTgt spid="108548"/>
                                        </p:tgtEl>
                                      </p:cBhvr>
                                    </p:animEffect>
                                  </p:childTnLst>
                                </p:cTn>
                              </p:par>
                              <p:par>
                                <p:cTn id="32" presetID="53" presetClass="entr" presetSubtype="0" fill="hold" nodeType="withEffect">
                                  <p:stCondLst>
                                    <p:cond delay="0"/>
                                  </p:stCondLst>
                                  <p:childTnLst>
                                    <p:set>
                                      <p:cBhvr>
                                        <p:cTn id="33" dur="1" fill="hold">
                                          <p:stCondLst>
                                            <p:cond delay="0"/>
                                          </p:stCondLst>
                                        </p:cTn>
                                        <p:tgtEl>
                                          <p:spTgt spid="108551"/>
                                        </p:tgtEl>
                                        <p:attrNameLst>
                                          <p:attrName>style.visibility</p:attrName>
                                        </p:attrNameLst>
                                      </p:cBhvr>
                                      <p:to>
                                        <p:strVal val="visible"/>
                                      </p:to>
                                    </p:set>
                                    <p:anim calcmode="lin" valueType="num">
                                      <p:cBhvr>
                                        <p:cTn id="34" dur="500" fill="hold"/>
                                        <p:tgtEl>
                                          <p:spTgt spid="108551"/>
                                        </p:tgtEl>
                                        <p:attrNameLst>
                                          <p:attrName>ppt_w</p:attrName>
                                        </p:attrNameLst>
                                      </p:cBhvr>
                                      <p:tavLst>
                                        <p:tav tm="0">
                                          <p:val>
                                            <p:fltVal val="0"/>
                                          </p:val>
                                        </p:tav>
                                        <p:tav tm="100000">
                                          <p:val>
                                            <p:strVal val="#ppt_w"/>
                                          </p:val>
                                        </p:tav>
                                      </p:tavLst>
                                    </p:anim>
                                    <p:anim calcmode="lin" valueType="num">
                                      <p:cBhvr>
                                        <p:cTn id="35" dur="500" fill="hold"/>
                                        <p:tgtEl>
                                          <p:spTgt spid="108551"/>
                                        </p:tgtEl>
                                        <p:attrNameLst>
                                          <p:attrName>ppt_h</p:attrName>
                                        </p:attrNameLst>
                                      </p:cBhvr>
                                      <p:tavLst>
                                        <p:tav tm="0">
                                          <p:val>
                                            <p:fltVal val="0"/>
                                          </p:val>
                                        </p:tav>
                                        <p:tav tm="100000">
                                          <p:val>
                                            <p:strVal val="#ppt_h"/>
                                          </p:val>
                                        </p:tav>
                                      </p:tavLst>
                                    </p:anim>
                                    <p:animEffect transition="in" filter="fade">
                                      <p:cBhvr>
                                        <p:cTn id="36" dur="500"/>
                                        <p:tgtEl>
                                          <p:spTgt spid="108551"/>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108547"/>
                                        </p:tgtEl>
                                        <p:attrNameLst>
                                          <p:attrName>style.visibility</p:attrName>
                                        </p:attrNameLst>
                                      </p:cBhvr>
                                      <p:to>
                                        <p:strVal val="visible"/>
                                      </p:to>
                                    </p:set>
                                    <p:anim calcmode="lin" valueType="num">
                                      <p:cBhvr>
                                        <p:cTn id="39" dur="500" fill="hold"/>
                                        <p:tgtEl>
                                          <p:spTgt spid="108547"/>
                                        </p:tgtEl>
                                        <p:attrNameLst>
                                          <p:attrName>ppt_w</p:attrName>
                                        </p:attrNameLst>
                                      </p:cBhvr>
                                      <p:tavLst>
                                        <p:tav tm="0">
                                          <p:val>
                                            <p:fltVal val="0"/>
                                          </p:val>
                                        </p:tav>
                                        <p:tav tm="100000">
                                          <p:val>
                                            <p:strVal val="#ppt_w"/>
                                          </p:val>
                                        </p:tav>
                                      </p:tavLst>
                                    </p:anim>
                                    <p:anim calcmode="lin" valueType="num">
                                      <p:cBhvr>
                                        <p:cTn id="40" dur="500" fill="hold"/>
                                        <p:tgtEl>
                                          <p:spTgt spid="108547"/>
                                        </p:tgtEl>
                                        <p:attrNameLst>
                                          <p:attrName>ppt_h</p:attrName>
                                        </p:attrNameLst>
                                      </p:cBhvr>
                                      <p:tavLst>
                                        <p:tav tm="0">
                                          <p:val>
                                            <p:fltVal val="0"/>
                                          </p:val>
                                        </p:tav>
                                        <p:tav tm="100000">
                                          <p:val>
                                            <p:strVal val="#ppt_h"/>
                                          </p:val>
                                        </p:tav>
                                      </p:tavLst>
                                    </p:anim>
                                    <p:animEffect transition="in" filter="fade">
                                      <p:cBhvr>
                                        <p:cTn id="41" dur="500"/>
                                        <p:tgtEl>
                                          <p:spTgt spid="108547"/>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108546"/>
                                        </p:tgtEl>
                                        <p:attrNameLst>
                                          <p:attrName>style.visibility</p:attrName>
                                        </p:attrNameLst>
                                      </p:cBhvr>
                                      <p:to>
                                        <p:strVal val="visible"/>
                                      </p:to>
                                    </p:set>
                                    <p:anim calcmode="lin" valueType="num">
                                      <p:cBhvr>
                                        <p:cTn id="44" dur="500" fill="hold"/>
                                        <p:tgtEl>
                                          <p:spTgt spid="108546"/>
                                        </p:tgtEl>
                                        <p:attrNameLst>
                                          <p:attrName>ppt_w</p:attrName>
                                        </p:attrNameLst>
                                      </p:cBhvr>
                                      <p:tavLst>
                                        <p:tav tm="0">
                                          <p:val>
                                            <p:fltVal val="0"/>
                                          </p:val>
                                        </p:tav>
                                        <p:tav tm="100000">
                                          <p:val>
                                            <p:strVal val="#ppt_w"/>
                                          </p:val>
                                        </p:tav>
                                      </p:tavLst>
                                    </p:anim>
                                    <p:anim calcmode="lin" valueType="num">
                                      <p:cBhvr>
                                        <p:cTn id="45" dur="500" fill="hold"/>
                                        <p:tgtEl>
                                          <p:spTgt spid="108546"/>
                                        </p:tgtEl>
                                        <p:attrNameLst>
                                          <p:attrName>ppt_h</p:attrName>
                                        </p:attrNameLst>
                                      </p:cBhvr>
                                      <p:tavLst>
                                        <p:tav tm="0">
                                          <p:val>
                                            <p:fltVal val="0"/>
                                          </p:val>
                                        </p:tav>
                                        <p:tav tm="100000">
                                          <p:val>
                                            <p:strVal val="#ppt_h"/>
                                          </p:val>
                                        </p:tav>
                                      </p:tavLst>
                                    </p:anim>
                                    <p:animEffect transition="in" filter="fade">
                                      <p:cBhvr>
                                        <p:cTn id="46" dur="500"/>
                                        <p:tgtEl>
                                          <p:spTgt spid="108546"/>
                                        </p:tgtEl>
                                      </p:cBhvr>
                                    </p:animEffect>
                                  </p:childTnLst>
                                </p:cTn>
                              </p:par>
                              <p:par>
                                <p:cTn id="47" presetID="53" presetClass="entr" presetSubtype="0" fill="hold" nodeType="withEffect">
                                  <p:stCondLst>
                                    <p:cond delay="0"/>
                                  </p:stCondLst>
                                  <p:childTnLst>
                                    <p:set>
                                      <p:cBhvr>
                                        <p:cTn id="48" dur="1" fill="hold">
                                          <p:stCondLst>
                                            <p:cond delay="0"/>
                                          </p:stCondLst>
                                        </p:cTn>
                                        <p:tgtEl>
                                          <p:spTgt spid="108550"/>
                                        </p:tgtEl>
                                        <p:attrNameLst>
                                          <p:attrName>style.visibility</p:attrName>
                                        </p:attrNameLst>
                                      </p:cBhvr>
                                      <p:to>
                                        <p:strVal val="visible"/>
                                      </p:to>
                                    </p:set>
                                    <p:anim calcmode="lin" valueType="num">
                                      <p:cBhvr>
                                        <p:cTn id="49" dur="500" fill="hold"/>
                                        <p:tgtEl>
                                          <p:spTgt spid="108550"/>
                                        </p:tgtEl>
                                        <p:attrNameLst>
                                          <p:attrName>ppt_w</p:attrName>
                                        </p:attrNameLst>
                                      </p:cBhvr>
                                      <p:tavLst>
                                        <p:tav tm="0">
                                          <p:val>
                                            <p:fltVal val="0"/>
                                          </p:val>
                                        </p:tav>
                                        <p:tav tm="100000">
                                          <p:val>
                                            <p:strVal val="#ppt_w"/>
                                          </p:val>
                                        </p:tav>
                                      </p:tavLst>
                                    </p:anim>
                                    <p:anim calcmode="lin" valueType="num">
                                      <p:cBhvr>
                                        <p:cTn id="50" dur="500" fill="hold"/>
                                        <p:tgtEl>
                                          <p:spTgt spid="108550"/>
                                        </p:tgtEl>
                                        <p:attrNameLst>
                                          <p:attrName>ppt_h</p:attrName>
                                        </p:attrNameLst>
                                      </p:cBhvr>
                                      <p:tavLst>
                                        <p:tav tm="0">
                                          <p:val>
                                            <p:fltVal val="0"/>
                                          </p:val>
                                        </p:tav>
                                        <p:tav tm="100000">
                                          <p:val>
                                            <p:strVal val="#ppt_h"/>
                                          </p:val>
                                        </p:tav>
                                      </p:tavLst>
                                    </p:anim>
                                    <p:animEffect transition="in" filter="fade">
                                      <p:cBhvr>
                                        <p:cTn id="51" dur="500"/>
                                        <p:tgtEl>
                                          <p:spTgt spid="108550"/>
                                        </p:tgtEl>
                                      </p:cBhvr>
                                    </p:animEffect>
                                  </p:childTnLst>
                                </p:cTn>
                              </p:par>
                              <p:par>
                                <p:cTn id="52" presetID="53" presetClass="entr" presetSubtype="0" fill="hold" nodeType="withEffect">
                                  <p:stCondLst>
                                    <p:cond delay="0"/>
                                  </p:stCondLst>
                                  <p:childTnLst>
                                    <p:set>
                                      <p:cBhvr>
                                        <p:cTn id="53" dur="1" fill="hold">
                                          <p:stCondLst>
                                            <p:cond delay="0"/>
                                          </p:stCondLst>
                                        </p:cTn>
                                        <p:tgtEl>
                                          <p:spTgt spid="108554"/>
                                        </p:tgtEl>
                                        <p:attrNameLst>
                                          <p:attrName>style.visibility</p:attrName>
                                        </p:attrNameLst>
                                      </p:cBhvr>
                                      <p:to>
                                        <p:strVal val="visible"/>
                                      </p:to>
                                    </p:set>
                                    <p:anim calcmode="lin" valueType="num">
                                      <p:cBhvr>
                                        <p:cTn id="54" dur="500" fill="hold"/>
                                        <p:tgtEl>
                                          <p:spTgt spid="108554"/>
                                        </p:tgtEl>
                                        <p:attrNameLst>
                                          <p:attrName>ppt_w</p:attrName>
                                        </p:attrNameLst>
                                      </p:cBhvr>
                                      <p:tavLst>
                                        <p:tav tm="0">
                                          <p:val>
                                            <p:fltVal val="0"/>
                                          </p:val>
                                        </p:tav>
                                        <p:tav tm="100000">
                                          <p:val>
                                            <p:strVal val="#ppt_w"/>
                                          </p:val>
                                        </p:tav>
                                      </p:tavLst>
                                    </p:anim>
                                    <p:anim calcmode="lin" valueType="num">
                                      <p:cBhvr>
                                        <p:cTn id="55" dur="500" fill="hold"/>
                                        <p:tgtEl>
                                          <p:spTgt spid="108554"/>
                                        </p:tgtEl>
                                        <p:attrNameLst>
                                          <p:attrName>ppt_h</p:attrName>
                                        </p:attrNameLst>
                                      </p:cBhvr>
                                      <p:tavLst>
                                        <p:tav tm="0">
                                          <p:val>
                                            <p:fltVal val="0"/>
                                          </p:val>
                                        </p:tav>
                                        <p:tav tm="100000">
                                          <p:val>
                                            <p:strVal val="#ppt_h"/>
                                          </p:val>
                                        </p:tav>
                                      </p:tavLst>
                                    </p:anim>
                                    <p:animEffect transition="in" filter="fade">
                                      <p:cBhvr>
                                        <p:cTn id="56" dur="500"/>
                                        <p:tgtEl>
                                          <p:spTgt spid="10855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8549"/>
                                        </p:tgtEl>
                                        <p:attrNameLst>
                                          <p:attrName>style.visibility</p:attrName>
                                        </p:attrNameLst>
                                      </p:cBhvr>
                                      <p:to>
                                        <p:strVal val="visible"/>
                                      </p:to>
                                    </p:set>
                                    <p:animEffect transition="in" filter="wipe(down)">
                                      <p:cBhvr>
                                        <p:cTn id="59" dur="500"/>
                                        <p:tgtEl>
                                          <p:spTgt spid="108549"/>
                                        </p:tgtEl>
                                      </p:cBhvr>
                                    </p:animEffect>
                                  </p:childTnLst>
                                </p:cTn>
                              </p:par>
                              <p:par>
                                <p:cTn id="60" presetID="53" presetClass="entr" presetSubtype="0" fill="hold" nodeType="withEffect">
                                  <p:stCondLst>
                                    <p:cond delay="0"/>
                                  </p:stCondLst>
                                  <p:childTnLst>
                                    <p:set>
                                      <p:cBhvr>
                                        <p:cTn id="61" dur="1" fill="hold">
                                          <p:stCondLst>
                                            <p:cond delay="0"/>
                                          </p:stCondLst>
                                        </p:cTn>
                                        <p:tgtEl>
                                          <p:spTgt spid="108556"/>
                                        </p:tgtEl>
                                        <p:attrNameLst>
                                          <p:attrName>style.visibility</p:attrName>
                                        </p:attrNameLst>
                                      </p:cBhvr>
                                      <p:to>
                                        <p:strVal val="visible"/>
                                      </p:to>
                                    </p:set>
                                    <p:anim calcmode="lin" valueType="num">
                                      <p:cBhvr>
                                        <p:cTn id="62" dur="500" fill="hold"/>
                                        <p:tgtEl>
                                          <p:spTgt spid="108556"/>
                                        </p:tgtEl>
                                        <p:attrNameLst>
                                          <p:attrName>ppt_w</p:attrName>
                                        </p:attrNameLst>
                                      </p:cBhvr>
                                      <p:tavLst>
                                        <p:tav tm="0">
                                          <p:val>
                                            <p:fltVal val="0"/>
                                          </p:val>
                                        </p:tav>
                                        <p:tav tm="100000">
                                          <p:val>
                                            <p:strVal val="#ppt_w"/>
                                          </p:val>
                                        </p:tav>
                                      </p:tavLst>
                                    </p:anim>
                                    <p:anim calcmode="lin" valueType="num">
                                      <p:cBhvr>
                                        <p:cTn id="63" dur="500" fill="hold"/>
                                        <p:tgtEl>
                                          <p:spTgt spid="108556"/>
                                        </p:tgtEl>
                                        <p:attrNameLst>
                                          <p:attrName>ppt_h</p:attrName>
                                        </p:attrNameLst>
                                      </p:cBhvr>
                                      <p:tavLst>
                                        <p:tav tm="0">
                                          <p:val>
                                            <p:fltVal val="0"/>
                                          </p:val>
                                        </p:tav>
                                        <p:tav tm="100000">
                                          <p:val>
                                            <p:strVal val="#ppt_h"/>
                                          </p:val>
                                        </p:tav>
                                      </p:tavLst>
                                    </p:anim>
                                    <p:animEffect transition="in" filter="fade">
                                      <p:cBhvr>
                                        <p:cTn id="64" dur="500"/>
                                        <p:tgtEl>
                                          <p:spTgt spid="10855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560"/>
                                        </p:tgtEl>
                                        <p:attrNameLst>
                                          <p:attrName>style.visibility</p:attrName>
                                        </p:attrNameLst>
                                      </p:cBhvr>
                                      <p:to>
                                        <p:strVal val="visible"/>
                                      </p:to>
                                    </p:set>
                                    <p:animEffect transition="in" filter="wipe(left)">
                                      <p:cBhvr>
                                        <p:cTn id="67" dur="500"/>
                                        <p:tgtEl>
                                          <p:spTgt spid="108560"/>
                                        </p:tgtEl>
                                      </p:cBhvr>
                                    </p:animEffect>
                                  </p:childTnLst>
                                </p:cTn>
                              </p:par>
                              <p:par>
                                <p:cTn id="68" presetID="53" presetClass="entr" presetSubtype="0" fill="hold" grpId="0" nodeType="withEffect">
                                  <p:stCondLst>
                                    <p:cond delay="0"/>
                                  </p:stCondLst>
                                  <p:childTnLst>
                                    <p:set>
                                      <p:cBhvr>
                                        <p:cTn id="69" dur="1" fill="hold">
                                          <p:stCondLst>
                                            <p:cond delay="0"/>
                                          </p:stCondLst>
                                        </p:cTn>
                                        <p:tgtEl>
                                          <p:spTgt spid="108561"/>
                                        </p:tgtEl>
                                        <p:attrNameLst>
                                          <p:attrName>style.visibility</p:attrName>
                                        </p:attrNameLst>
                                      </p:cBhvr>
                                      <p:to>
                                        <p:strVal val="visible"/>
                                      </p:to>
                                    </p:set>
                                    <p:anim calcmode="lin" valueType="num">
                                      <p:cBhvr>
                                        <p:cTn id="70" dur="500" fill="hold"/>
                                        <p:tgtEl>
                                          <p:spTgt spid="108561"/>
                                        </p:tgtEl>
                                        <p:attrNameLst>
                                          <p:attrName>ppt_w</p:attrName>
                                        </p:attrNameLst>
                                      </p:cBhvr>
                                      <p:tavLst>
                                        <p:tav tm="0">
                                          <p:val>
                                            <p:fltVal val="0"/>
                                          </p:val>
                                        </p:tav>
                                        <p:tav tm="100000">
                                          <p:val>
                                            <p:strVal val="#ppt_w"/>
                                          </p:val>
                                        </p:tav>
                                      </p:tavLst>
                                    </p:anim>
                                    <p:anim calcmode="lin" valueType="num">
                                      <p:cBhvr>
                                        <p:cTn id="71" dur="500" fill="hold"/>
                                        <p:tgtEl>
                                          <p:spTgt spid="108561"/>
                                        </p:tgtEl>
                                        <p:attrNameLst>
                                          <p:attrName>ppt_h</p:attrName>
                                        </p:attrNameLst>
                                      </p:cBhvr>
                                      <p:tavLst>
                                        <p:tav tm="0">
                                          <p:val>
                                            <p:fltVal val="0"/>
                                          </p:val>
                                        </p:tav>
                                        <p:tav tm="100000">
                                          <p:val>
                                            <p:strVal val="#ppt_h"/>
                                          </p:val>
                                        </p:tav>
                                      </p:tavLst>
                                    </p:anim>
                                    <p:animEffect transition="in" filter="fade">
                                      <p:cBhvr>
                                        <p:cTn id="72" dur="500"/>
                                        <p:tgtEl>
                                          <p:spTgt spid="10856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8557"/>
                                        </p:tgtEl>
                                        <p:attrNameLst>
                                          <p:attrName>style.visibility</p:attrName>
                                        </p:attrNameLst>
                                      </p:cBhvr>
                                      <p:to>
                                        <p:strVal val="visible"/>
                                      </p:to>
                                    </p:set>
                                    <p:animEffect transition="in" filter="wipe(left)">
                                      <p:cBhvr>
                                        <p:cTn id="75" dur="500"/>
                                        <p:tgtEl>
                                          <p:spTgt spid="108557"/>
                                        </p:tgtEl>
                                      </p:cBhvr>
                                    </p:animEffect>
                                  </p:childTnLst>
                                </p:cTn>
                              </p:par>
                              <p:par>
                                <p:cTn id="76" presetID="53" presetClass="entr" presetSubtype="0" fill="hold" grpId="0" nodeType="withEffect">
                                  <p:stCondLst>
                                    <p:cond delay="0"/>
                                  </p:stCondLst>
                                  <p:childTnLst>
                                    <p:set>
                                      <p:cBhvr>
                                        <p:cTn id="77" dur="1" fill="hold">
                                          <p:stCondLst>
                                            <p:cond delay="0"/>
                                          </p:stCondLst>
                                        </p:cTn>
                                        <p:tgtEl>
                                          <p:spTgt spid="108569"/>
                                        </p:tgtEl>
                                        <p:attrNameLst>
                                          <p:attrName>style.visibility</p:attrName>
                                        </p:attrNameLst>
                                      </p:cBhvr>
                                      <p:to>
                                        <p:strVal val="visible"/>
                                      </p:to>
                                    </p:set>
                                    <p:anim calcmode="lin" valueType="num">
                                      <p:cBhvr>
                                        <p:cTn id="78" dur="500" fill="hold"/>
                                        <p:tgtEl>
                                          <p:spTgt spid="108569"/>
                                        </p:tgtEl>
                                        <p:attrNameLst>
                                          <p:attrName>ppt_w</p:attrName>
                                        </p:attrNameLst>
                                      </p:cBhvr>
                                      <p:tavLst>
                                        <p:tav tm="0">
                                          <p:val>
                                            <p:fltVal val="0"/>
                                          </p:val>
                                        </p:tav>
                                        <p:tav tm="100000">
                                          <p:val>
                                            <p:strVal val="#ppt_w"/>
                                          </p:val>
                                        </p:tav>
                                      </p:tavLst>
                                    </p:anim>
                                    <p:anim calcmode="lin" valueType="num">
                                      <p:cBhvr>
                                        <p:cTn id="79" dur="500" fill="hold"/>
                                        <p:tgtEl>
                                          <p:spTgt spid="108569"/>
                                        </p:tgtEl>
                                        <p:attrNameLst>
                                          <p:attrName>ppt_h</p:attrName>
                                        </p:attrNameLst>
                                      </p:cBhvr>
                                      <p:tavLst>
                                        <p:tav tm="0">
                                          <p:val>
                                            <p:fltVal val="0"/>
                                          </p:val>
                                        </p:tav>
                                        <p:tav tm="100000">
                                          <p:val>
                                            <p:strVal val="#ppt_h"/>
                                          </p:val>
                                        </p:tav>
                                      </p:tavLst>
                                    </p:anim>
                                    <p:animEffect transition="in" filter="fade">
                                      <p:cBhvr>
                                        <p:cTn id="80" dur="500"/>
                                        <p:tgtEl>
                                          <p:spTgt spid="10856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08562"/>
                                        </p:tgtEl>
                                        <p:attrNameLst>
                                          <p:attrName>style.visibility</p:attrName>
                                        </p:attrNameLst>
                                      </p:cBhvr>
                                      <p:to>
                                        <p:strVal val="visible"/>
                                      </p:to>
                                    </p:set>
                                    <p:animEffect transition="in" filter="wipe(down)">
                                      <p:cBhvr>
                                        <p:cTn id="83" dur="500"/>
                                        <p:tgtEl>
                                          <p:spTgt spid="108562"/>
                                        </p:tgtEl>
                                      </p:cBhvr>
                                    </p:animEffect>
                                  </p:childTnLst>
                                </p:cTn>
                              </p:par>
                              <p:par>
                                <p:cTn id="84" presetID="53" presetClass="entr" presetSubtype="0" fill="hold" grpId="0" nodeType="withEffect">
                                  <p:stCondLst>
                                    <p:cond delay="0"/>
                                  </p:stCondLst>
                                  <p:childTnLst>
                                    <p:set>
                                      <p:cBhvr>
                                        <p:cTn id="85" dur="1" fill="hold">
                                          <p:stCondLst>
                                            <p:cond delay="0"/>
                                          </p:stCondLst>
                                        </p:cTn>
                                        <p:tgtEl>
                                          <p:spTgt spid="108563"/>
                                        </p:tgtEl>
                                        <p:attrNameLst>
                                          <p:attrName>style.visibility</p:attrName>
                                        </p:attrNameLst>
                                      </p:cBhvr>
                                      <p:to>
                                        <p:strVal val="visible"/>
                                      </p:to>
                                    </p:set>
                                    <p:anim calcmode="lin" valueType="num">
                                      <p:cBhvr>
                                        <p:cTn id="86" dur="500" fill="hold"/>
                                        <p:tgtEl>
                                          <p:spTgt spid="108563"/>
                                        </p:tgtEl>
                                        <p:attrNameLst>
                                          <p:attrName>ppt_w</p:attrName>
                                        </p:attrNameLst>
                                      </p:cBhvr>
                                      <p:tavLst>
                                        <p:tav tm="0">
                                          <p:val>
                                            <p:fltVal val="0"/>
                                          </p:val>
                                        </p:tav>
                                        <p:tav tm="100000">
                                          <p:val>
                                            <p:strVal val="#ppt_w"/>
                                          </p:val>
                                        </p:tav>
                                      </p:tavLst>
                                    </p:anim>
                                    <p:anim calcmode="lin" valueType="num">
                                      <p:cBhvr>
                                        <p:cTn id="87" dur="500" fill="hold"/>
                                        <p:tgtEl>
                                          <p:spTgt spid="108563"/>
                                        </p:tgtEl>
                                        <p:attrNameLst>
                                          <p:attrName>ppt_h</p:attrName>
                                        </p:attrNameLst>
                                      </p:cBhvr>
                                      <p:tavLst>
                                        <p:tav tm="0">
                                          <p:val>
                                            <p:fltVal val="0"/>
                                          </p:val>
                                        </p:tav>
                                        <p:tav tm="100000">
                                          <p:val>
                                            <p:strVal val="#ppt_h"/>
                                          </p:val>
                                        </p:tav>
                                      </p:tavLst>
                                    </p:anim>
                                    <p:animEffect transition="in" filter="fade">
                                      <p:cBhvr>
                                        <p:cTn id="88" dur="500"/>
                                        <p:tgtEl>
                                          <p:spTgt spid="10856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08571"/>
                                        </p:tgtEl>
                                        <p:attrNameLst>
                                          <p:attrName>style.visibility</p:attrName>
                                        </p:attrNameLst>
                                      </p:cBhvr>
                                      <p:to>
                                        <p:strVal val="visible"/>
                                      </p:to>
                                    </p:set>
                                    <p:animEffect transition="in" filter="wipe(down)">
                                      <p:cBhvr>
                                        <p:cTn id="91" dur="500"/>
                                        <p:tgtEl>
                                          <p:spTgt spid="108571"/>
                                        </p:tgtEl>
                                      </p:cBhvr>
                                    </p:animEffect>
                                  </p:childTnLst>
                                </p:cTn>
                              </p:par>
                              <p:par>
                                <p:cTn id="92" presetID="53" presetClass="entr" presetSubtype="0" fill="hold" grpId="0" nodeType="withEffect">
                                  <p:stCondLst>
                                    <p:cond delay="0"/>
                                  </p:stCondLst>
                                  <p:childTnLst>
                                    <p:set>
                                      <p:cBhvr>
                                        <p:cTn id="93" dur="1" fill="hold">
                                          <p:stCondLst>
                                            <p:cond delay="0"/>
                                          </p:stCondLst>
                                        </p:cTn>
                                        <p:tgtEl>
                                          <p:spTgt spid="108572"/>
                                        </p:tgtEl>
                                        <p:attrNameLst>
                                          <p:attrName>style.visibility</p:attrName>
                                        </p:attrNameLst>
                                      </p:cBhvr>
                                      <p:to>
                                        <p:strVal val="visible"/>
                                      </p:to>
                                    </p:set>
                                    <p:anim calcmode="lin" valueType="num">
                                      <p:cBhvr>
                                        <p:cTn id="94" dur="500" fill="hold"/>
                                        <p:tgtEl>
                                          <p:spTgt spid="108572"/>
                                        </p:tgtEl>
                                        <p:attrNameLst>
                                          <p:attrName>ppt_w</p:attrName>
                                        </p:attrNameLst>
                                      </p:cBhvr>
                                      <p:tavLst>
                                        <p:tav tm="0">
                                          <p:val>
                                            <p:fltVal val="0"/>
                                          </p:val>
                                        </p:tav>
                                        <p:tav tm="100000">
                                          <p:val>
                                            <p:strVal val="#ppt_w"/>
                                          </p:val>
                                        </p:tav>
                                      </p:tavLst>
                                    </p:anim>
                                    <p:anim calcmode="lin" valueType="num">
                                      <p:cBhvr>
                                        <p:cTn id="95" dur="500" fill="hold"/>
                                        <p:tgtEl>
                                          <p:spTgt spid="108572"/>
                                        </p:tgtEl>
                                        <p:attrNameLst>
                                          <p:attrName>ppt_h</p:attrName>
                                        </p:attrNameLst>
                                      </p:cBhvr>
                                      <p:tavLst>
                                        <p:tav tm="0">
                                          <p:val>
                                            <p:fltVal val="0"/>
                                          </p:val>
                                        </p:tav>
                                        <p:tav tm="100000">
                                          <p:val>
                                            <p:strVal val="#ppt_h"/>
                                          </p:val>
                                        </p:tav>
                                      </p:tavLst>
                                    </p:anim>
                                    <p:animEffect transition="in" filter="fade">
                                      <p:cBhvr>
                                        <p:cTn id="96" dur="500"/>
                                        <p:tgtEl>
                                          <p:spTgt spid="108572"/>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108576"/>
                                        </p:tgtEl>
                                        <p:attrNameLst>
                                          <p:attrName>style.visibility</p:attrName>
                                        </p:attrNameLst>
                                      </p:cBhvr>
                                      <p:to>
                                        <p:strVal val="visible"/>
                                      </p:to>
                                    </p:set>
                                    <p:animEffect transition="in" filter="wipe(up)">
                                      <p:cBhvr>
                                        <p:cTn id="101" dur="500"/>
                                        <p:tgtEl>
                                          <p:spTgt spid="108576"/>
                                        </p:tgtEl>
                                      </p:cBhvr>
                                    </p:animEffect>
                                  </p:childTnLst>
                                </p:cTn>
                              </p:par>
                            </p:childTnLst>
                          </p:cTn>
                        </p:par>
                        <p:par>
                          <p:cTn id="102" fill="hold" nodeType="afterGroup">
                            <p:stCondLst>
                              <p:cond delay="500"/>
                            </p:stCondLst>
                            <p:childTnLst>
                              <p:par>
                                <p:cTn id="103" presetID="22" presetClass="entr" presetSubtype="8" fill="hold" grpId="0" nodeType="afterEffect">
                                  <p:stCondLst>
                                    <p:cond delay="0"/>
                                  </p:stCondLst>
                                  <p:childTnLst>
                                    <p:set>
                                      <p:cBhvr>
                                        <p:cTn id="104" dur="1" fill="hold">
                                          <p:stCondLst>
                                            <p:cond delay="0"/>
                                          </p:stCondLst>
                                        </p:cTn>
                                        <p:tgtEl>
                                          <p:spTgt spid="108577"/>
                                        </p:tgtEl>
                                        <p:attrNameLst>
                                          <p:attrName>style.visibility</p:attrName>
                                        </p:attrNameLst>
                                      </p:cBhvr>
                                      <p:to>
                                        <p:strVal val="visible"/>
                                      </p:to>
                                    </p:set>
                                    <p:animEffect transition="in" filter="wipe(left)">
                                      <p:cBhvr>
                                        <p:cTn id="105" dur="500"/>
                                        <p:tgtEl>
                                          <p:spTgt spid="108577"/>
                                        </p:tgtEl>
                                      </p:cBhvr>
                                    </p:animEffect>
                                  </p:childTnLst>
                                </p:cTn>
                              </p:par>
                            </p:childTnLst>
                          </p:cTn>
                        </p:par>
                        <p:par>
                          <p:cTn id="106" fill="hold" nodeType="afterGroup">
                            <p:stCondLst>
                              <p:cond delay="1000"/>
                            </p:stCondLst>
                            <p:childTnLst>
                              <p:par>
                                <p:cTn id="107" presetID="53" presetClass="entr" presetSubtype="0" fill="hold" grpId="0" nodeType="afterEffect">
                                  <p:stCondLst>
                                    <p:cond delay="0"/>
                                  </p:stCondLst>
                                  <p:childTnLst>
                                    <p:set>
                                      <p:cBhvr>
                                        <p:cTn id="108" dur="1" fill="hold">
                                          <p:stCondLst>
                                            <p:cond delay="0"/>
                                          </p:stCondLst>
                                        </p:cTn>
                                        <p:tgtEl>
                                          <p:spTgt spid="108578"/>
                                        </p:tgtEl>
                                        <p:attrNameLst>
                                          <p:attrName>style.visibility</p:attrName>
                                        </p:attrNameLst>
                                      </p:cBhvr>
                                      <p:to>
                                        <p:strVal val="visible"/>
                                      </p:to>
                                    </p:set>
                                    <p:anim calcmode="lin" valueType="num">
                                      <p:cBhvr>
                                        <p:cTn id="109" dur="500" fill="hold"/>
                                        <p:tgtEl>
                                          <p:spTgt spid="108578"/>
                                        </p:tgtEl>
                                        <p:attrNameLst>
                                          <p:attrName>ppt_w</p:attrName>
                                        </p:attrNameLst>
                                      </p:cBhvr>
                                      <p:tavLst>
                                        <p:tav tm="0">
                                          <p:val>
                                            <p:fltVal val="0"/>
                                          </p:val>
                                        </p:tav>
                                        <p:tav tm="100000">
                                          <p:val>
                                            <p:strVal val="#ppt_w"/>
                                          </p:val>
                                        </p:tav>
                                      </p:tavLst>
                                    </p:anim>
                                    <p:anim calcmode="lin" valueType="num">
                                      <p:cBhvr>
                                        <p:cTn id="110" dur="500" fill="hold"/>
                                        <p:tgtEl>
                                          <p:spTgt spid="108578"/>
                                        </p:tgtEl>
                                        <p:attrNameLst>
                                          <p:attrName>ppt_h</p:attrName>
                                        </p:attrNameLst>
                                      </p:cBhvr>
                                      <p:tavLst>
                                        <p:tav tm="0">
                                          <p:val>
                                            <p:fltVal val="0"/>
                                          </p:val>
                                        </p:tav>
                                        <p:tav tm="100000">
                                          <p:val>
                                            <p:strVal val="#ppt_h"/>
                                          </p:val>
                                        </p:tav>
                                      </p:tavLst>
                                    </p:anim>
                                    <p:animEffect transition="in" filter="fade">
                                      <p:cBhvr>
                                        <p:cTn id="111" dur="500"/>
                                        <p:tgtEl>
                                          <p:spTgt spid="108578"/>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2" presetClass="entr" presetSubtype="2" fill="hold" grpId="0" nodeType="clickEffect">
                                  <p:stCondLst>
                                    <p:cond delay="0"/>
                                  </p:stCondLst>
                                  <p:childTnLst>
                                    <p:set>
                                      <p:cBhvr>
                                        <p:cTn id="115" dur="1" fill="hold">
                                          <p:stCondLst>
                                            <p:cond delay="0"/>
                                          </p:stCondLst>
                                        </p:cTn>
                                        <p:tgtEl>
                                          <p:spTgt spid="108580"/>
                                        </p:tgtEl>
                                        <p:attrNameLst>
                                          <p:attrName>style.visibility</p:attrName>
                                        </p:attrNameLst>
                                      </p:cBhvr>
                                      <p:to>
                                        <p:strVal val="visible"/>
                                      </p:to>
                                    </p:set>
                                    <p:animEffect transition="in" filter="wipe(right)">
                                      <p:cBhvr>
                                        <p:cTn id="116" dur="500"/>
                                        <p:tgtEl>
                                          <p:spTgt spid="108580"/>
                                        </p:tgtEl>
                                      </p:cBhvr>
                                    </p:animEffect>
                                  </p:childTnLst>
                                </p:cTn>
                              </p:par>
                            </p:childTnLst>
                          </p:cTn>
                        </p:par>
                        <p:par>
                          <p:cTn id="117" fill="hold" nodeType="afterGroup">
                            <p:stCondLst>
                              <p:cond delay="500"/>
                            </p:stCondLst>
                            <p:childTnLst>
                              <p:par>
                                <p:cTn id="118" presetID="22" presetClass="entr" presetSubtype="4" fill="hold" grpId="0" nodeType="afterEffect">
                                  <p:stCondLst>
                                    <p:cond delay="0"/>
                                  </p:stCondLst>
                                  <p:childTnLst>
                                    <p:set>
                                      <p:cBhvr>
                                        <p:cTn id="119" dur="1" fill="hold">
                                          <p:stCondLst>
                                            <p:cond delay="0"/>
                                          </p:stCondLst>
                                        </p:cTn>
                                        <p:tgtEl>
                                          <p:spTgt spid="108579"/>
                                        </p:tgtEl>
                                        <p:attrNameLst>
                                          <p:attrName>style.visibility</p:attrName>
                                        </p:attrNameLst>
                                      </p:cBhvr>
                                      <p:to>
                                        <p:strVal val="visible"/>
                                      </p:to>
                                    </p:set>
                                    <p:animEffect transition="in" filter="wipe(down)">
                                      <p:cBhvr>
                                        <p:cTn id="120" dur="500"/>
                                        <p:tgtEl>
                                          <p:spTgt spid="108579"/>
                                        </p:tgtEl>
                                      </p:cBhvr>
                                    </p:animEffect>
                                  </p:childTnLst>
                                </p:cTn>
                              </p:par>
                            </p:childTnLst>
                          </p:cTn>
                        </p:par>
                        <p:par>
                          <p:cTn id="121" fill="hold" nodeType="afterGroup">
                            <p:stCondLst>
                              <p:cond delay="1000"/>
                            </p:stCondLst>
                            <p:childTnLst>
                              <p:par>
                                <p:cTn id="122" presetID="53" presetClass="entr" presetSubtype="0" fill="hold" grpId="0" nodeType="afterEffect">
                                  <p:stCondLst>
                                    <p:cond delay="0"/>
                                  </p:stCondLst>
                                  <p:childTnLst>
                                    <p:set>
                                      <p:cBhvr>
                                        <p:cTn id="123" dur="1" fill="hold">
                                          <p:stCondLst>
                                            <p:cond delay="0"/>
                                          </p:stCondLst>
                                        </p:cTn>
                                        <p:tgtEl>
                                          <p:spTgt spid="108581"/>
                                        </p:tgtEl>
                                        <p:attrNameLst>
                                          <p:attrName>style.visibility</p:attrName>
                                        </p:attrNameLst>
                                      </p:cBhvr>
                                      <p:to>
                                        <p:strVal val="visible"/>
                                      </p:to>
                                    </p:set>
                                    <p:anim calcmode="lin" valueType="num">
                                      <p:cBhvr>
                                        <p:cTn id="124" dur="500" fill="hold"/>
                                        <p:tgtEl>
                                          <p:spTgt spid="108581"/>
                                        </p:tgtEl>
                                        <p:attrNameLst>
                                          <p:attrName>ppt_w</p:attrName>
                                        </p:attrNameLst>
                                      </p:cBhvr>
                                      <p:tavLst>
                                        <p:tav tm="0">
                                          <p:val>
                                            <p:fltVal val="0"/>
                                          </p:val>
                                        </p:tav>
                                        <p:tav tm="100000">
                                          <p:val>
                                            <p:strVal val="#ppt_w"/>
                                          </p:val>
                                        </p:tav>
                                      </p:tavLst>
                                    </p:anim>
                                    <p:anim calcmode="lin" valueType="num">
                                      <p:cBhvr>
                                        <p:cTn id="125" dur="500" fill="hold"/>
                                        <p:tgtEl>
                                          <p:spTgt spid="108581"/>
                                        </p:tgtEl>
                                        <p:attrNameLst>
                                          <p:attrName>ppt_h</p:attrName>
                                        </p:attrNameLst>
                                      </p:cBhvr>
                                      <p:tavLst>
                                        <p:tav tm="0">
                                          <p:val>
                                            <p:fltVal val="0"/>
                                          </p:val>
                                        </p:tav>
                                        <p:tav tm="100000">
                                          <p:val>
                                            <p:strVal val="#ppt_h"/>
                                          </p:val>
                                        </p:tav>
                                      </p:tavLst>
                                    </p:anim>
                                    <p:animEffect transition="in" filter="fade">
                                      <p:cBhvr>
                                        <p:cTn id="126" dur="500"/>
                                        <p:tgtEl>
                                          <p:spTgt spid="108581"/>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53" presetClass="entr" presetSubtype="0" fill="hold" grpId="0" nodeType="clickEffect">
                                  <p:stCondLst>
                                    <p:cond delay="0"/>
                                  </p:stCondLst>
                                  <p:childTnLst>
                                    <p:set>
                                      <p:cBhvr>
                                        <p:cTn id="130" dur="1" fill="hold">
                                          <p:stCondLst>
                                            <p:cond delay="0"/>
                                          </p:stCondLst>
                                        </p:cTn>
                                        <p:tgtEl>
                                          <p:spTgt spid="108573"/>
                                        </p:tgtEl>
                                        <p:attrNameLst>
                                          <p:attrName>style.visibility</p:attrName>
                                        </p:attrNameLst>
                                      </p:cBhvr>
                                      <p:to>
                                        <p:strVal val="visible"/>
                                      </p:to>
                                    </p:set>
                                    <p:anim calcmode="lin" valueType="num">
                                      <p:cBhvr>
                                        <p:cTn id="131" dur="500" fill="hold"/>
                                        <p:tgtEl>
                                          <p:spTgt spid="108573"/>
                                        </p:tgtEl>
                                        <p:attrNameLst>
                                          <p:attrName>ppt_w</p:attrName>
                                        </p:attrNameLst>
                                      </p:cBhvr>
                                      <p:tavLst>
                                        <p:tav tm="0">
                                          <p:val>
                                            <p:fltVal val="0"/>
                                          </p:val>
                                        </p:tav>
                                        <p:tav tm="100000">
                                          <p:val>
                                            <p:strVal val="#ppt_w"/>
                                          </p:val>
                                        </p:tav>
                                      </p:tavLst>
                                    </p:anim>
                                    <p:anim calcmode="lin" valueType="num">
                                      <p:cBhvr>
                                        <p:cTn id="132" dur="500" fill="hold"/>
                                        <p:tgtEl>
                                          <p:spTgt spid="108573"/>
                                        </p:tgtEl>
                                        <p:attrNameLst>
                                          <p:attrName>ppt_h</p:attrName>
                                        </p:attrNameLst>
                                      </p:cBhvr>
                                      <p:tavLst>
                                        <p:tav tm="0">
                                          <p:val>
                                            <p:fltVal val="0"/>
                                          </p:val>
                                        </p:tav>
                                        <p:tav tm="100000">
                                          <p:val>
                                            <p:strVal val="#ppt_h"/>
                                          </p:val>
                                        </p:tav>
                                      </p:tavLst>
                                    </p:anim>
                                    <p:animEffect transition="in" filter="fade">
                                      <p:cBhvr>
                                        <p:cTn id="133" dur="500"/>
                                        <p:tgtEl>
                                          <p:spTgt spid="108573"/>
                                        </p:tgtEl>
                                      </p:cBhvr>
                                    </p:animEffect>
                                  </p:childTnLst>
                                </p:cTn>
                              </p:par>
                            </p:childTnLst>
                          </p:cTn>
                        </p:par>
                        <p:par>
                          <p:cTn id="134" fill="hold" nodeType="afterGroup">
                            <p:stCondLst>
                              <p:cond delay="500"/>
                            </p:stCondLst>
                            <p:childTnLst>
                              <p:par>
                                <p:cTn id="135" presetID="22" presetClass="entr" presetSubtype="8" fill="hold" nodeType="afterEffect">
                                  <p:stCondLst>
                                    <p:cond delay="0"/>
                                  </p:stCondLst>
                                  <p:childTnLst>
                                    <p:set>
                                      <p:cBhvr>
                                        <p:cTn id="136" dur="1" fill="hold">
                                          <p:stCondLst>
                                            <p:cond delay="0"/>
                                          </p:stCondLst>
                                        </p:cTn>
                                        <p:tgtEl>
                                          <p:spTgt spid="108566"/>
                                        </p:tgtEl>
                                        <p:attrNameLst>
                                          <p:attrName>style.visibility</p:attrName>
                                        </p:attrNameLst>
                                      </p:cBhvr>
                                      <p:to>
                                        <p:strVal val="visible"/>
                                      </p:to>
                                    </p:set>
                                    <p:animEffect transition="in" filter="wipe(left)">
                                      <p:cBhvr>
                                        <p:cTn id="137" dur="2000"/>
                                        <p:tgtEl>
                                          <p:spTgt spid="108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animBg="1"/>
      <p:bldP spid="108547" grpId="0" animBg="1"/>
      <p:bldP spid="108548" grpId="0" animBg="1"/>
      <p:bldP spid="108549" grpId="0" animBg="1"/>
      <p:bldP spid="108557" grpId="0" animBg="1"/>
      <p:bldP spid="108558" grpId="0" animBg="1"/>
      <p:bldP spid="108560" grpId="0" animBg="1"/>
      <p:bldP spid="108561" grpId="0"/>
      <p:bldP spid="108562" grpId="0" animBg="1"/>
      <p:bldP spid="108563" grpId="0"/>
      <p:bldP spid="108569" grpId="0"/>
      <p:bldP spid="108571" grpId="0" animBg="1"/>
      <p:bldP spid="108572" grpId="0"/>
      <p:bldP spid="108573" grpId="0"/>
      <p:bldP spid="108576" grpId="0" animBg="1"/>
      <p:bldP spid="108577" grpId="0" animBg="1"/>
      <p:bldP spid="108578" grpId="0"/>
      <p:bldP spid="108579" grpId="0" animBg="1"/>
      <p:bldP spid="108580" grpId="0" animBg="1"/>
      <p:bldP spid="108581" grpId="0"/>
      <p:bldP spid="10858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Rectangle 5"/>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78" name="Object 4"/>
          <p:cNvGraphicFramePr>
            <a:graphicFrameLocks noChangeAspect="1"/>
          </p:cNvGraphicFramePr>
          <p:nvPr/>
        </p:nvGraphicFramePr>
        <p:xfrm>
          <a:off x="971550" y="0"/>
          <a:ext cx="2087563" cy="1355725"/>
        </p:xfrm>
        <a:graphic>
          <a:graphicData uri="http://schemas.openxmlformats.org/presentationml/2006/ole">
            <mc:AlternateContent xmlns:mc="http://schemas.openxmlformats.org/markup-compatibility/2006">
              <mc:Choice xmlns:v="urn:schemas-microsoft-com:vml" Requires="v">
                <p:oleObj spid="_x0000_s26703" name="Формула" r:id="rId3" imgW="1384200" imgH="888840" progId="Equation.3">
                  <p:embed/>
                </p:oleObj>
              </mc:Choice>
              <mc:Fallback>
                <p:oleObj name="Формула" r:id="rId3" imgW="1384200" imgH="8888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0"/>
                        <a:ext cx="2087563" cy="1355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90" name="Rectangle 6"/>
          <p:cNvSpPr>
            <a:spLocks noChangeArrowheads="1"/>
          </p:cNvSpPr>
          <p:nvPr/>
        </p:nvSpPr>
        <p:spPr bwMode="auto">
          <a:xfrm>
            <a:off x="3348038" y="260350"/>
            <a:ext cx="2384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ru-RU" sz="2400"/>
              <a:t>или по модулю</a:t>
            </a:r>
            <a:r>
              <a:rPr lang="ru-RU"/>
              <a:t> </a:t>
            </a:r>
          </a:p>
        </p:txBody>
      </p:sp>
      <p:sp>
        <p:nvSpPr>
          <p:cNvPr id="24591" name="Rectangle 8"/>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79" name="Object 7"/>
          <p:cNvGraphicFramePr>
            <a:graphicFrameLocks noChangeAspect="1"/>
          </p:cNvGraphicFramePr>
          <p:nvPr/>
        </p:nvGraphicFramePr>
        <p:xfrm>
          <a:off x="6227763" y="0"/>
          <a:ext cx="1800225" cy="1450975"/>
        </p:xfrm>
        <a:graphic>
          <a:graphicData uri="http://schemas.openxmlformats.org/presentationml/2006/ole">
            <mc:AlternateContent xmlns:mc="http://schemas.openxmlformats.org/markup-compatibility/2006">
              <mc:Choice xmlns:v="urn:schemas-microsoft-com:vml" Requires="v">
                <p:oleObj spid="_x0000_s26704" name="Формула" r:id="rId5" imgW="571320" imgH="457200" progId="Equation.3">
                  <p:embed/>
                </p:oleObj>
              </mc:Choice>
              <mc:Fallback>
                <p:oleObj name="Формула" r:id="rId5" imgW="57132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763" y="0"/>
                        <a:ext cx="1800225" cy="14509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92" name="Rectangle 12"/>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4593" name="Rectangle 14"/>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4594" name="Rectangle 15"/>
          <p:cNvSpPr>
            <a:spLocks noChangeArrowheads="1"/>
          </p:cNvSpPr>
          <p:nvPr/>
        </p:nvSpPr>
        <p:spPr bwMode="auto">
          <a:xfrm>
            <a:off x="146050" y="1358900"/>
            <a:ext cx="89979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ru-RU" sz="3200"/>
              <a:t>      -показывает изменение вектора скорости по величине:</a:t>
            </a:r>
          </a:p>
        </p:txBody>
      </p:sp>
      <p:pic>
        <p:nvPicPr>
          <p:cNvPr id="24595"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388" y="1125538"/>
            <a:ext cx="10080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6" name="Rectangle 20"/>
          <p:cNvSpPr>
            <a:spLocks noChangeArrowheads="1"/>
          </p:cNvSpPr>
          <p:nvPr/>
        </p:nvSpPr>
        <p:spPr bwMode="auto">
          <a:xfrm>
            <a:off x="0" y="2384425"/>
            <a:ext cx="91440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tabLst>
                <a:tab pos="571500" algn="l"/>
              </a:tabLst>
            </a:pPr>
            <a:r>
              <a:rPr lang="ru-RU" sz="2400"/>
              <a:t>	</a:t>
            </a:r>
          </a:p>
          <a:p>
            <a:pPr indent="342900">
              <a:buFont typeface="Wingdings" pitchFamily="2" charset="2"/>
              <a:buChar char="Ø"/>
              <a:tabLst>
                <a:tab pos="571500" algn="l"/>
              </a:tabLst>
            </a:pPr>
            <a:r>
              <a:rPr lang="ru-RU" sz="2800"/>
              <a:t>- если</a:t>
            </a:r>
            <a:r>
              <a:rPr lang="ru-RU" sz="2400"/>
              <a:t>                     то      направлено в ту же  сторону, что и 				    вектор      т.е. </a:t>
            </a:r>
            <a:r>
              <a:rPr lang="ru-RU" sz="2400">
                <a:solidFill>
                  <a:srgbClr val="FF0000"/>
                </a:solidFill>
              </a:rPr>
              <a:t>ускоренное движение</a:t>
            </a:r>
            <a:r>
              <a:rPr lang="ru-RU" sz="2400"/>
              <a:t>;</a:t>
            </a:r>
          </a:p>
        </p:txBody>
      </p:sp>
      <p:sp>
        <p:nvSpPr>
          <p:cNvPr id="24597" name="Rectangle 2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0" name="Object 21"/>
          <p:cNvGraphicFramePr>
            <a:graphicFrameLocks noChangeAspect="1"/>
          </p:cNvGraphicFramePr>
          <p:nvPr/>
        </p:nvGraphicFramePr>
        <p:xfrm>
          <a:off x="1447800" y="2205038"/>
          <a:ext cx="1447800" cy="1222375"/>
        </p:xfrm>
        <a:graphic>
          <a:graphicData uri="http://schemas.openxmlformats.org/presentationml/2006/ole">
            <mc:AlternateContent xmlns:mc="http://schemas.openxmlformats.org/markup-compatibility/2006">
              <mc:Choice xmlns:v="urn:schemas-microsoft-com:vml" Requires="v">
                <p:oleObj spid="_x0000_s26705" name="Формула" r:id="rId8" imgW="1054080" imgH="888840" progId="Equation.3">
                  <p:embed/>
                </p:oleObj>
              </mc:Choice>
              <mc:Fallback>
                <p:oleObj name="Формула" r:id="rId8" imgW="1054080" imgH="8888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2205038"/>
                        <a:ext cx="1447800" cy="1222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98" name="Rectangle 24"/>
          <p:cNvSpPr>
            <a:spLocks noChangeArrowheads="1"/>
          </p:cNvSpPr>
          <p:nvPr/>
        </p:nvSpPr>
        <p:spPr bwMode="auto">
          <a:xfrm>
            <a:off x="0"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1" name="Object 23"/>
          <p:cNvGraphicFramePr>
            <a:graphicFrameLocks noChangeAspect="1"/>
          </p:cNvGraphicFramePr>
          <p:nvPr/>
        </p:nvGraphicFramePr>
        <p:xfrm>
          <a:off x="4194175" y="3213100"/>
          <a:ext cx="377825" cy="360363"/>
        </p:xfrm>
        <a:graphic>
          <a:graphicData uri="http://schemas.openxmlformats.org/presentationml/2006/ole">
            <mc:AlternateContent xmlns:mc="http://schemas.openxmlformats.org/markup-compatibility/2006">
              <mc:Choice xmlns:v="urn:schemas-microsoft-com:vml" Requires="v">
                <p:oleObj spid="_x0000_s26706" name="Формула" r:id="rId10" imgW="253800" imgH="317160" progId="Equation.3">
                  <p:embed/>
                </p:oleObj>
              </mc:Choice>
              <mc:Fallback>
                <p:oleObj name="Формула" r:id="rId10" imgW="253800" imgH="31716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4175" y="3213100"/>
                        <a:ext cx="377825" cy="36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99" name="Rectangle 26"/>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2" name="Object 25"/>
          <p:cNvGraphicFramePr>
            <a:graphicFrameLocks noChangeAspect="1"/>
          </p:cNvGraphicFramePr>
          <p:nvPr/>
        </p:nvGraphicFramePr>
        <p:xfrm>
          <a:off x="3635375" y="2781300"/>
          <a:ext cx="371475" cy="552450"/>
        </p:xfrm>
        <a:graphic>
          <a:graphicData uri="http://schemas.openxmlformats.org/presentationml/2006/ole">
            <mc:AlternateContent xmlns:mc="http://schemas.openxmlformats.org/markup-compatibility/2006">
              <mc:Choice xmlns:v="urn:schemas-microsoft-com:vml" Requires="v">
                <p:oleObj spid="_x0000_s26707" name="Формула" r:id="rId12" imgW="419040" imgH="634680" progId="Equation.3">
                  <p:embed/>
                </p:oleObj>
              </mc:Choice>
              <mc:Fallback>
                <p:oleObj name="Формула" r:id="rId12" imgW="419040" imgH="63468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35375" y="2781300"/>
                        <a:ext cx="371475"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600" name="Rectangle 27"/>
          <p:cNvSpPr>
            <a:spLocks noChangeArrowheads="1"/>
          </p:cNvSpPr>
          <p:nvPr/>
        </p:nvSpPr>
        <p:spPr bwMode="auto">
          <a:xfrm>
            <a:off x="0" y="4119563"/>
            <a:ext cx="91440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buFont typeface="Wingdings" pitchFamily="2" charset="2"/>
              <a:buChar char="Ø"/>
              <a:tabLst>
                <a:tab pos="571500" algn="l"/>
              </a:tabLst>
            </a:pPr>
            <a:r>
              <a:rPr lang="ru-RU" sz="2800"/>
              <a:t>- если</a:t>
            </a:r>
            <a:r>
              <a:rPr lang="ru-RU" sz="2400"/>
              <a:t>                      то       направлено в противоположную </a:t>
            </a:r>
          </a:p>
          <a:p>
            <a:pPr indent="342900" algn="just">
              <a:tabLst>
                <a:tab pos="571500" algn="l"/>
              </a:tabLst>
            </a:pPr>
            <a:r>
              <a:rPr lang="ru-RU" sz="2400"/>
              <a:t>                                 сторону     , т.е. </a:t>
            </a:r>
            <a:r>
              <a:rPr lang="ru-RU" sz="2400">
                <a:solidFill>
                  <a:srgbClr val="FF0000"/>
                </a:solidFill>
              </a:rPr>
              <a:t>замедленное движение</a:t>
            </a:r>
            <a:r>
              <a:rPr lang="ru-RU" sz="2400"/>
              <a:t>;</a:t>
            </a:r>
          </a:p>
        </p:txBody>
      </p:sp>
      <p:sp>
        <p:nvSpPr>
          <p:cNvPr id="24601" name="Rectangle 29"/>
          <p:cNvSpPr>
            <a:spLocks noChangeArrowheads="1"/>
          </p:cNvSpPr>
          <p:nvPr/>
        </p:nvSpPr>
        <p:spPr bwMode="auto">
          <a:xfrm>
            <a:off x="3419475" y="-387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3" name="Object 28"/>
          <p:cNvGraphicFramePr>
            <a:graphicFrameLocks noChangeAspect="1"/>
          </p:cNvGraphicFramePr>
          <p:nvPr/>
        </p:nvGraphicFramePr>
        <p:xfrm>
          <a:off x="1619250" y="3862388"/>
          <a:ext cx="1263650" cy="1079500"/>
        </p:xfrm>
        <a:graphic>
          <a:graphicData uri="http://schemas.openxmlformats.org/presentationml/2006/ole">
            <mc:AlternateContent xmlns:mc="http://schemas.openxmlformats.org/markup-compatibility/2006">
              <mc:Choice xmlns:v="urn:schemas-microsoft-com:vml" Requires="v">
                <p:oleObj spid="_x0000_s26708" name="Формула" r:id="rId14" imgW="1054080" imgH="888840" progId="Equation.3">
                  <p:embed/>
                </p:oleObj>
              </mc:Choice>
              <mc:Fallback>
                <p:oleObj name="Формула" r:id="rId14" imgW="1054080" imgH="8888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9250" y="3862388"/>
                        <a:ext cx="1263650"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84" name="Object 30"/>
          <p:cNvGraphicFramePr>
            <a:graphicFrameLocks noChangeAspect="1"/>
          </p:cNvGraphicFramePr>
          <p:nvPr/>
        </p:nvGraphicFramePr>
        <p:xfrm>
          <a:off x="3779838" y="4076700"/>
          <a:ext cx="371475" cy="554038"/>
        </p:xfrm>
        <a:graphic>
          <a:graphicData uri="http://schemas.openxmlformats.org/presentationml/2006/ole">
            <mc:AlternateContent xmlns:mc="http://schemas.openxmlformats.org/markup-compatibility/2006">
              <mc:Choice xmlns:v="urn:schemas-microsoft-com:vml" Requires="v">
                <p:oleObj spid="_x0000_s26709" name="Формула" r:id="rId16" imgW="419040" imgH="634680" progId="Equation.3">
                  <p:embed/>
                </p:oleObj>
              </mc:Choice>
              <mc:Fallback>
                <p:oleObj name="Формула" r:id="rId16" imgW="419040" imgH="63468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79838" y="4076700"/>
                        <a:ext cx="371475" cy="55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85" name="Object 31"/>
          <p:cNvGraphicFramePr>
            <a:graphicFrameLocks noChangeAspect="1"/>
          </p:cNvGraphicFramePr>
          <p:nvPr/>
        </p:nvGraphicFramePr>
        <p:xfrm>
          <a:off x="4427538" y="4581525"/>
          <a:ext cx="277812" cy="342900"/>
        </p:xfrm>
        <a:graphic>
          <a:graphicData uri="http://schemas.openxmlformats.org/presentationml/2006/ole">
            <mc:AlternateContent xmlns:mc="http://schemas.openxmlformats.org/markup-compatibility/2006">
              <mc:Choice xmlns:v="urn:schemas-microsoft-com:vml" Requires="v">
                <p:oleObj spid="_x0000_s26710" name="Формула" r:id="rId18" imgW="253800" imgH="317160" progId="Equation.3">
                  <p:embed/>
                </p:oleObj>
              </mc:Choice>
              <mc:Fallback>
                <p:oleObj name="Формула" r:id="rId18" imgW="253800" imgH="31716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427538" y="4581525"/>
                        <a:ext cx="277812"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602" name="Rectangle 32"/>
          <p:cNvSpPr>
            <a:spLocks noChangeArrowheads="1"/>
          </p:cNvSpPr>
          <p:nvPr/>
        </p:nvSpPr>
        <p:spPr bwMode="auto">
          <a:xfrm>
            <a:off x="0" y="5445125"/>
            <a:ext cx="91440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tabLst>
                <a:tab pos="571500" algn="l"/>
              </a:tabLst>
            </a:pPr>
            <a:r>
              <a:rPr lang="ru-RU" sz="2400"/>
              <a:t>	</a:t>
            </a:r>
          </a:p>
          <a:p>
            <a:pPr indent="342900" algn="just">
              <a:buFont typeface="Wingdings" pitchFamily="2" charset="2"/>
              <a:buChar char="Ø"/>
              <a:tabLst>
                <a:tab pos="571500" algn="l"/>
              </a:tabLst>
            </a:pPr>
            <a:r>
              <a:rPr lang="ru-RU" sz="2800"/>
              <a:t>- при</a:t>
            </a:r>
            <a:r>
              <a:rPr lang="ru-RU" sz="2400"/>
              <a:t>                       то               ,                           – движение </a:t>
            </a:r>
          </a:p>
          <a:p>
            <a:pPr indent="342900" algn="just">
              <a:tabLst>
                <a:tab pos="571500" algn="l"/>
              </a:tabLst>
            </a:pPr>
            <a:r>
              <a:rPr lang="ru-RU" sz="2400">
                <a:solidFill>
                  <a:srgbClr val="FF0000"/>
                </a:solidFill>
              </a:rPr>
              <a:t>                                 постоянной по модулю скоростью</a:t>
            </a:r>
            <a:r>
              <a:rPr lang="ru-RU" sz="2400"/>
              <a:t>.</a:t>
            </a:r>
          </a:p>
        </p:txBody>
      </p:sp>
      <p:sp>
        <p:nvSpPr>
          <p:cNvPr id="24603" name="Rectangle 34"/>
          <p:cNvSpPr>
            <a:spLocks noChangeArrowheads="1"/>
          </p:cNvSpPr>
          <p:nvPr/>
        </p:nvSpPr>
        <p:spPr bwMode="auto">
          <a:xfrm>
            <a:off x="0" y="2852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4604" name="Rectangle 36"/>
          <p:cNvSpPr>
            <a:spLocks noChangeArrowheads="1"/>
          </p:cNvSpPr>
          <p:nvPr/>
        </p:nvSpPr>
        <p:spPr bwMode="auto">
          <a:xfrm>
            <a:off x="0" y="36449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6" name="Object 35"/>
          <p:cNvGraphicFramePr>
            <a:graphicFrameLocks noChangeAspect="1"/>
          </p:cNvGraphicFramePr>
          <p:nvPr/>
        </p:nvGraphicFramePr>
        <p:xfrm>
          <a:off x="3552825" y="5732463"/>
          <a:ext cx="1371600" cy="720725"/>
        </p:xfrm>
        <a:graphic>
          <a:graphicData uri="http://schemas.openxmlformats.org/presentationml/2006/ole">
            <mc:AlternateContent xmlns:mc="http://schemas.openxmlformats.org/markup-compatibility/2006">
              <mc:Choice xmlns:v="urn:schemas-microsoft-com:vml" Requires="v">
                <p:oleObj spid="_x0000_s26711" name="Формула" r:id="rId20" imgW="457200" imgH="241200" progId="Equation.3">
                  <p:embed/>
                </p:oleObj>
              </mc:Choice>
              <mc:Fallback>
                <p:oleObj name="Формула" r:id="rId20" imgW="457200" imgH="24120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552825" y="5732463"/>
                        <a:ext cx="1371600" cy="72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605" name="Rectangle 38"/>
          <p:cNvSpPr>
            <a:spLocks noChangeArrowheads="1"/>
          </p:cNvSpPr>
          <p:nvPr/>
        </p:nvSpPr>
        <p:spPr bwMode="auto">
          <a:xfrm>
            <a:off x="3708400" y="4076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4587" name="Object 37"/>
          <p:cNvGraphicFramePr>
            <a:graphicFrameLocks noChangeAspect="1"/>
          </p:cNvGraphicFramePr>
          <p:nvPr/>
        </p:nvGraphicFramePr>
        <p:xfrm>
          <a:off x="5003800" y="5805488"/>
          <a:ext cx="2062163" cy="444500"/>
        </p:xfrm>
        <a:graphic>
          <a:graphicData uri="http://schemas.openxmlformats.org/presentationml/2006/ole">
            <mc:AlternateContent xmlns:mc="http://schemas.openxmlformats.org/markup-compatibility/2006">
              <mc:Choice xmlns:v="urn:schemas-microsoft-com:vml" Requires="v">
                <p:oleObj spid="_x0000_s26712" name="Формула" r:id="rId22" imgW="1447560" imgH="317160" progId="Equation.3">
                  <p:embed/>
                </p:oleObj>
              </mc:Choice>
              <mc:Fallback>
                <p:oleObj name="Формула" r:id="rId22" imgW="1447560" imgH="31716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03800" y="5805488"/>
                        <a:ext cx="2062163"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606" name="Номер слайда 2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B0EF45-7555-4E30-8394-4C424D24E7F8}" type="slidenum">
              <a:rPr lang="ru-RU" smtClean="0"/>
              <a:pPr eaLnBrk="1" hangingPunct="1"/>
              <a:t>35</a:t>
            </a:fld>
            <a:endParaRPr lang="ru-RU" smtClean="0"/>
          </a:p>
        </p:txBody>
      </p:sp>
      <p:graphicFrame>
        <p:nvGraphicFramePr>
          <p:cNvPr id="24588" name="Object 33"/>
          <p:cNvGraphicFramePr>
            <a:graphicFrameLocks noChangeAspect="1"/>
          </p:cNvGraphicFramePr>
          <p:nvPr/>
        </p:nvGraphicFramePr>
        <p:xfrm>
          <a:off x="1403350" y="5403850"/>
          <a:ext cx="1408113" cy="1193800"/>
        </p:xfrm>
        <a:graphic>
          <a:graphicData uri="http://schemas.openxmlformats.org/presentationml/2006/ole">
            <mc:AlternateContent xmlns:mc="http://schemas.openxmlformats.org/markup-compatibility/2006">
              <mc:Choice xmlns:v="urn:schemas-microsoft-com:vml" Requires="v">
                <p:oleObj spid="_x0000_s26713" name="Формула" r:id="rId24" imgW="1054080" imgH="888840" progId="Equation.3">
                  <p:embed/>
                </p:oleObj>
              </mc:Choice>
              <mc:Fallback>
                <p:oleObj name="Формула" r:id="rId24" imgW="1054080" imgH="88884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403350" y="5403850"/>
                        <a:ext cx="1408113" cy="119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833174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4"/>
          <p:cNvSpPr>
            <a:spLocks noChangeArrowheads="1"/>
          </p:cNvSpPr>
          <p:nvPr/>
        </p:nvSpPr>
        <p:spPr bwMode="auto">
          <a:xfrm>
            <a:off x="0" y="-138113"/>
            <a:ext cx="9058275" cy="206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Рассмотрим подробнее второе слагаемое уравнения</a:t>
            </a:r>
          </a:p>
          <a:p>
            <a:pPr algn="just"/>
            <a:r>
              <a:rPr lang="ru-RU" sz="3200"/>
              <a:t>    </a:t>
            </a:r>
          </a:p>
          <a:p>
            <a:pPr algn="just"/>
            <a:r>
              <a:rPr lang="ru-RU" sz="3200"/>
              <a:t>т.е. </a:t>
            </a:r>
            <a:r>
              <a:rPr lang="ru-RU" sz="3200" i="1">
                <a:solidFill>
                  <a:srgbClr val="FF0000"/>
                </a:solidFill>
              </a:rPr>
              <a:t>нормальное ускорение:</a:t>
            </a:r>
          </a:p>
        </p:txBody>
      </p:sp>
      <p:sp>
        <p:nvSpPr>
          <p:cNvPr id="25606" name="Rectangle 6"/>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5602" name="Object 5"/>
          <p:cNvGraphicFramePr>
            <a:graphicFrameLocks noChangeAspect="1"/>
          </p:cNvGraphicFramePr>
          <p:nvPr/>
        </p:nvGraphicFramePr>
        <p:xfrm>
          <a:off x="2843213" y="1916113"/>
          <a:ext cx="2436812" cy="1500187"/>
        </p:xfrm>
        <a:graphic>
          <a:graphicData uri="http://schemas.openxmlformats.org/presentationml/2006/ole">
            <mc:AlternateContent xmlns:mc="http://schemas.openxmlformats.org/markup-compatibility/2006">
              <mc:Choice xmlns:v="urn:schemas-microsoft-com:vml" Requires="v">
                <p:oleObj spid="_x0000_s27671" name="Формула" r:id="rId3" imgW="2057400" imgH="1257120" progId="Equation.3">
                  <p:embed/>
                </p:oleObj>
              </mc:Choice>
              <mc:Fallback>
                <p:oleObj name="Формула" r:id="rId3" imgW="2057400" imgH="125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916113"/>
                        <a:ext cx="2436812" cy="15001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7" name="Rectangle 13"/>
          <p:cNvSpPr>
            <a:spLocks noChangeArrowheads="1"/>
          </p:cNvSpPr>
          <p:nvPr/>
        </p:nvSpPr>
        <p:spPr bwMode="auto">
          <a:xfrm>
            <a:off x="0" y="2763838"/>
            <a:ext cx="9144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tabLst>
                <a:tab pos="-1714500" algn="l"/>
              </a:tabLst>
            </a:pPr>
            <a:r>
              <a:rPr lang="ru-RU" sz="2400"/>
              <a:t>	</a:t>
            </a:r>
          </a:p>
          <a:p>
            <a:pPr indent="342900" algn="just">
              <a:tabLst>
                <a:tab pos="-1714500" algn="l"/>
              </a:tabLst>
            </a:pPr>
            <a:endParaRPr lang="ru-RU" sz="2400"/>
          </a:p>
          <a:p>
            <a:pPr indent="342900" algn="just">
              <a:tabLst>
                <a:tab pos="-1714500" algn="l"/>
              </a:tabLst>
            </a:pPr>
            <a:endParaRPr lang="ru-RU" sz="2400"/>
          </a:p>
          <a:p>
            <a:pPr indent="342900" algn="just">
              <a:tabLst>
                <a:tab pos="-1714500" algn="l"/>
              </a:tabLst>
            </a:pPr>
            <a:r>
              <a:rPr lang="ru-RU" sz="3200"/>
              <a:t>Быстрота изменения направления касательной           к траектории   опреде-ляется скоростью движения точки по окружности и степенью искривленности траекторий.</a:t>
            </a:r>
          </a:p>
          <a:p>
            <a:pPr indent="342900" algn="just">
              <a:tabLst>
                <a:tab pos="-1714500" algn="l"/>
              </a:tabLst>
            </a:pPr>
            <a:r>
              <a:rPr lang="ru-RU" sz="3200"/>
              <a:t>	</a:t>
            </a:r>
            <a:endParaRPr lang="ru-RU" sz="3200">
              <a:solidFill>
                <a:srgbClr val="FF0000"/>
              </a:solidFill>
            </a:endParaRPr>
          </a:p>
          <a:p>
            <a:pPr indent="342900" algn="just">
              <a:tabLst>
                <a:tab pos="-1714500" algn="l"/>
              </a:tabLst>
            </a:pPr>
            <a:r>
              <a:rPr lang="ru-RU" sz="3200" i="1"/>
              <a:t>	</a:t>
            </a:r>
            <a:endParaRPr lang="ru-RU" sz="3200"/>
          </a:p>
        </p:txBody>
      </p:sp>
      <p:sp>
        <p:nvSpPr>
          <p:cNvPr id="25608" name="Rectangle 15"/>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5603" name="Object 14"/>
          <p:cNvGraphicFramePr>
            <a:graphicFrameLocks noChangeAspect="1"/>
          </p:cNvGraphicFramePr>
          <p:nvPr/>
        </p:nvGraphicFramePr>
        <p:xfrm>
          <a:off x="2771775" y="4365625"/>
          <a:ext cx="1536700" cy="571500"/>
        </p:xfrm>
        <a:graphic>
          <a:graphicData uri="http://schemas.openxmlformats.org/presentationml/2006/ole">
            <mc:AlternateContent xmlns:mc="http://schemas.openxmlformats.org/markup-compatibility/2006">
              <mc:Choice xmlns:v="urn:schemas-microsoft-com:vml" Requires="v">
                <p:oleObj spid="_x0000_s27672" name="Формула" r:id="rId5" imgW="1536480" imgH="571320" progId="Equation.3">
                  <p:embed/>
                </p:oleObj>
              </mc:Choice>
              <mc:Fallback>
                <p:oleObj name="Формула" r:id="rId5" imgW="1536480" imgH="5713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4365625"/>
                        <a:ext cx="153670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9" name="Rectangle 1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5610"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EA23843-B2A1-4369-8DA4-2E48CD3DECB4}" type="slidenum">
              <a:rPr lang="ru-RU" smtClean="0"/>
              <a:pPr eaLnBrk="1" hangingPunct="1"/>
              <a:t>36</a:t>
            </a:fld>
            <a:endParaRPr lang="ru-RU" smtClean="0"/>
          </a:p>
        </p:txBody>
      </p:sp>
      <p:graphicFrame>
        <p:nvGraphicFramePr>
          <p:cNvPr id="108566" name="Object 22"/>
          <p:cNvGraphicFramePr>
            <a:graphicFrameLocks noChangeAspect="1"/>
          </p:cNvGraphicFramePr>
          <p:nvPr/>
        </p:nvGraphicFramePr>
        <p:xfrm>
          <a:off x="2605088" y="404813"/>
          <a:ext cx="3695700" cy="1008062"/>
        </p:xfrm>
        <a:graphic>
          <a:graphicData uri="http://schemas.openxmlformats.org/presentationml/2006/ole">
            <mc:AlternateContent xmlns:mc="http://schemas.openxmlformats.org/markup-compatibility/2006">
              <mc:Choice xmlns:v="urn:schemas-microsoft-com:vml" Requires="v">
                <p:oleObj spid="_x0000_s27673" name="Equation" r:id="rId7" imgW="838080" imgH="228600" progId="Equation.3">
                  <p:embed/>
                </p:oleObj>
              </mc:Choice>
              <mc:Fallback>
                <p:oleObj name="Equation" r:id="rId7" imgW="83808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5088" y="404813"/>
                        <a:ext cx="3695700" cy="100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046957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08566"/>
                                        </p:tgtEl>
                                        <p:attrNameLst>
                                          <p:attrName>style.visibility</p:attrName>
                                        </p:attrNameLst>
                                      </p:cBhvr>
                                      <p:to>
                                        <p:strVal val="visible"/>
                                      </p:to>
                                    </p:set>
                                    <p:animEffect transition="in" filter="wipe(left)">
                                      <p:cBhvr>
                                        <p:cTn id="7" dur="2000"/>
                                        <p:tgtEl>
                                          <p:spTgt spid="108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ChangeArrowheads="1"/>
          </p:cNvSpPr>
          <p:nvPr/>
        </p:nvSpPr>
        <p:spPr bwMode="auto">
          <a:xfrm>
            <a:off x="0" y="1357313"/>
            <a:ext cx="529272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i="1">
                <a:solidFill>
                  <a:srgbClr val="FF0000"/>
                </a:solidFill>
              </a:rPr>
              <a:t>      </a:t>
            </a:r>
            <a:r>
              <a:rPr lang="ru-RU" sz="3200" b="1" i="1">
                <a:solidFill>
                  <a:srgbClr val="FF0000"/>
                </a:solidFill>
              </a:rPr>
              <a:t>Радиус кривизны    </a:t>
            </a:r>
            <a:r>
              <a:rPr lang="en-US" sz="3200" b="1" i="1">
                <a:solidFill>
                  <a:srgbClr val="FF0000"/>
                </a:solidFill>
              </a:rPr>
              <a:t>r</a:t>
            </a:r>
            <a:r>
              <a:rPr lang="en-US" sz="3200" b="1"/>
              <a:t> </a:t>
            </a:r>
            <a:endParaRPr lang="ru-RU" sz="3200" b="1"/>
          </a:p>
          <a:p>
            <a:pPr algn="just"/>
            <a:r>
              <a:rPr lang="ru-RU" sz="3200"/>
              <a:t>– </a:t>
            </a:r>
            <a:r>
              <a:rPr lang="ru-RU" sz="3200" i="1"/>
              <a:t>радиус такой окружности, которая сливается с кривой в данной точке на бесконечно малом ее участке </a:t>
            </a:r>
            <a:r>
              <a:rPr lang="en-US" sz="3200"/>
              <a:t>d</a:t>
            </a:r>
            <a:r>
              <a:rPr lang="en-US" sz="3200" i="1"/>
              <a:t>S</a:t>
            </a:r>
            <a:r>
              <a:rPr lang="ru-RU" sz="3200" i="1"/>
              <a:t>. </a:t>
            </a:r>
            <a:endParaRPr lang="ru-RU" sz="3200"/>
          </a:p>
          <a:p>
            <a:pPr algn="just"/>
            <a:endParaRPr lang="ru-RU" sz="3200"/>
          </a:p>
        </p:txBody>
      </p:sp>
      <p:graphicFrame>
        <p:nvGraphicFramePr>
          <p:cNvPr id="26626" name="Object 7"/>
          <p:cNvGraphicFramePr>
            <a:graphicFrameLocks noChangeAspect="1"/>
          </p:cNvGraphicFramePr>
          <p:nvPr/>
        </p:nvGraphicFramePr>
        <p:xfrm>
          <a:off x="1928813" y="4786313"/>
          <a:ext cx="5346700" cy="1601787"/>
        </p:xfrm>
        <a:graphic>
          <a:graphicData uri="http://schemas.openxmlformats.org/presentationml/2006/ole">
            <mc:AlternateContent xmlns:mc="http://schemas.openxmlformats.org/markup-compatibility/2006">
              <mc:Choice xmlns:v="urn:schemas-microsoft-com:vml" Requires="v">
                <p:oleObj spid="_x0000_s28681" name="Формула" r:id="rId3" imgW="1625400" imgH="482400" progId="Equation.3">
                  <p:embed/>
                </p:oleObj>
              </mc:Choice>
              <mc:Fallback>
                <p:oleObj name="Формула" r:id="rId3" imgW="1625400" imgH="482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813" y="4786313"/>
                        <a:ext cx="5346700" cy="16017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6628" name="Picture 9" descr="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714375"/>
            <a:ext cx="385127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Прямоугольник 4"/>
          <p:cNvSpPr>
            <a:spLocks noChangeArrowheads="1"/>
          </p:cNvSpPr>
          <p:nvPr/>
        </p:nvSpPr>
        <p:spPr bwMode="auto">
          <a:xfrm>
            <a:off x="0" y="0"/>
            <a:ext cx="914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a:t>       Степень искривленности плоской кривой характеризуется   </a:t>
            </a:r>
            <a:r>
              <a:rPr lang="ru-RU" sz="3200" b="1" i="1">
                <a:solidFill>
                  <a:srgbClr val="FF0000"/>
                </a:solidFill>
              </a:rPr>
              <a:t>кривизной</a:t>
            </a:r>
            <a:r>
              <a:rPr lang="ru-RU" sz="3200" b="1">
                <a:solidFill>
                  <a:srgbClr val="FF0000"/>
                </a:solidFill>
              </a:rPr>
              <a:t> </a:t>
            </a:r>
            <a:r>
              <a:rPr lang="ru-RU" sz="3200" b="1" i="1">
                <a:solidFill>
                  <a:srgbClr val="FF0000"/>
                </a:solidFill>
              </a:rPr>
              <a:t>С</a:t>
            </a:r>
            <a:r>
              <a:rPr lang="ru-RU" sz="3200" b="1">
                <a:solidFill>
                  <a:srgbClr val="FF0000"/>
                </a:solidFill>
              </a:rPr>
              <a:t>.</a:t>
            </a:r>
            <a:endParaRPr lang="ru-RU" sz="3200" b="1"/>
          </a:p>
        </p:txBody>
      </p:sp>
      <p:sp>
        <p:nvSpPr>
          <p:cNvPr id="26630" name="Номер слайда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4006D75-A4B8-4A81-8D0E-DCE0AEA2157E}" type="slidenum">
              <a:rPr lang="ru-RU" smtClean="0"/>
              <a:pPr eaLnBrk="1" hangingPunct="1"/>
              <a:t>37</a:t>
            </a:fld>
            <a:endParaRPr lang="ru-RU" smtClean="0"/>
          </a:p>
        </p:txBody>
      </p:sp>
    </p:spTree>
    <p:extLst>
      <p:ext uri="{BB962C8B-B14F-4D97-AF65-F5344CB8AC3E}">
        <p14:creationId xmlns:p14="http://schemas.microsoft.com/office/powerpoint/2010/main" val="18791032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0" y="0"/>
            <a:ext cx="9144000" cy="641350"/>
          </a:xfrm>
          <a:prstGeom prst="rect">
            <a:avLst/>
          </a:prstGeom>
          <a:noFill/>
          <a:ln w="9525">
            <a:noFill/>
            <a:miter lim="800000"/>
            <a:headEnd/>
            <a:tailEnd/>
          </a:ln>
          <a:effectLst/>
        </p:spPr>
        <p:txBody>
          <a:bodyPr>
            <a:spAutoFit/>
          </a:bodyPr>
          <a:lstStyle/>
          <a:p>
            <a:pPr algn="ctr">
              <a:defRPr/>
            </a:pPr>
            <a:r>
              <a:rPr lang="ru-RU" sz="3600" b="1">
                <a:solidFill>
                  <a:srgbClr val="A50021"/>
                </a:solidFill>
                <a:effectLst>
                  <a:outerShdw blurRad="38100" dist="38100" dir="2700000" algn="tl">
                    <a:srgbClr val="C0C0C0"/>
                  </a:outerShdw>
                </a:effectLst>
                <a:latin typeface="Times New Roman" pitchFamily="18" charset="0"/>
              </a:rPr>
              <a:t>Ускорение при произвольном движении</a:t>
            </a:r>
          </a:p>
        </p:txBody>
      </p:sp>
      <p:sp>
        <p:nvSpPr>
          <p:cNvPr id="106499" name="Text Box 3"/>
          <p:cNvSpPr txBox="1">
            <a:spLocks noChangeArrowheads="1"/>
          </p:cNvSpPr>
          <p:nvPr/>
        </p:nvSpPr>
        <p:spPr bwMode="auto">
          <a:xfrm>
            <a:off x="0" y="620713"/>
            <a:ext cx="9144000" cy="1262062"/>
          </a:xfrm>
          <a:prstGeom prst="rect">
            <a:avLst/>
          </a:prstGeom>
          <a:noFill/>
          <a:ln w="9525">
            <a:noFill/>
            <a:miter lim="800000"/>
            <a:headEnd/>
            <a:tailEnd/>
          </a:ln>
          <a:effectLst/>
        </p:spPr>
        <p:txBody>
          <a:bodyPr>
            <a:spAutoFit/>
          </a:bodyPr>
          <a:lstStyle/>
          <a:p>
            <a:pPr>
              <a:defRPr/>
            </a:pPr>
            <a:r>
              <a:rPr lang="ru-RU" sz="2400" b="1" i="1" dirty="0">
                <a:solidFill>
                  <a:srgbClr val="000000"/>
                </a:solidFill>
                <a:effectLst>
                  <a:outerShdw blurRad="38100" dist="38100" dir="2700000" algn="tl">
                    <a:srgbClr val="C0C0C0"/>
                  </a:outerShdw>
                </a:effectLst>
                <a:latin typeface="Times New Roman" pitchFamily="18" charset="0"/>
              </a:rPr>
              <a:t>	При </a:t>
            </a:r>
            <a:r>
              <a:rPr lang="ru-RU" sz="2400" b="1" dirty="0">
                <a:solidFill>
                  <a:srgbClr val="2301ED"/>
                </a:solidFill>
                <a:effectLst>
                  <a:outerShdw blurRad="38100" dist="38100" dir="2700000" algn="tl">
                    <a:srgbClr val="C0C0C0"/>
                  </a:outerShdw>
                </a:effectLst>
                <a:latin typeface="Times New Roman" pitchFamily="18" charset="0"/>
              </a:rPr>
              <a:t>произвольном</a:t>
            </a:r>
            <a:r>
              <a:rPr lang="ru-RU" sz="2400" b="1" i="1" dirty="0">
                <a:solidFill>
                  <a:srgbClr val="2301ED"/>
                </a:solidFill>
                <a:effectLst>
                  <a:outerShdw blurRad="38100" dist="38100" dir="2700000" algn="tl">
                    <a:srgbClr val="C0C0C0"/>
                  </a:outerShdw>
                </a:effectLst>
                <a:latin typeface="Times New Roman" pitchFamily="18" charset="0"/>
              </a:rPr>
              <a:t> движении материальной точки</a:t>
            </a:r>
            <a:r>
              <a:rPr lang="ru-RU" sz="2400" b="1" i="1" dirty="0">
                <a:solidFill>
                  <a:srgbClr val="000000"/>
                </a:solidFill>
                <a:effectLst>
                  <a:outerShdw blurRad="38100" dist="38100" dir="2700000" algn="tl">
                    <a:srgbClr val="C0C0C0"/>
                  </a:outerShdw>
                </a:effectLst>
                <a:latin typeface="Times New Roman" pitchFamily="18" charset="0"/>
              </a:rPr>
              <a:t> </a:t>
            </a:r>
            <a:r>
              <a:rPr lang="ru-RU" sz="2400" b="1" dirty="0">
                <a:solidFill>
                  <a:srgbClr val="F00A0A"/>
                </a:solidFill>
                <a:effectLst>
                  <a:outerShdw blurRad="38100" dist="38100" dir="2700000" algn="tl">
                    <a:srgbClr val="C0C0C0"/>
                  </a:outerShdw>
                </a:effectLst>
                <a:latin typeface="Times New Roman" pitchFamily="18" charset="0"/>
              </a:rPr>
              <a:t>величина</a:t>
            </a:r>
            <a:r>
              <a:rPr lang="de-DE" sz="2400" b="1" i="1" dirty="0">
                <a:solidFill>
                  <a:srgbClr val="F00A0A"/>
                </a:solidFill>
                <a:effectLst>
                  <a:outerShdw blurRad="38100" dist="38100" dir="2700000" algn="tl">
                    <a:srgbClr val="C0C0C0"/>
                  </a:outerShdw>
                </a:effectLst>
                <a:latin typeface="Times New Roman" pitchFamily="18" charset="0"/>
              </a:rPr>
              <a:t> </a:t>
            </a:r>
            <a:r>
              <a:rPr lang="en-US" sz="2800" b="1" i="1" dirty="0">
                <a:solidFill>
                  <a:srgbClr val="F00A0A"/>
                </a:solidFill>
                <a:latin typeface="Times New Roman" pitchFamily="18" charset="0"/>
              </a:rPr>
              <a:t>r</a:t>
            </a:r>
            <a:r>
              <a:rPr lang="ru-RU" sz="2800" b="1" i="1" dirty="0">
                <a:solidFill>
                  <a:srgbClr val="F00A0A"/>
                </a:solidFill>
                <a:effectLst>
                  <a:outerShdw blurRad="38100" dist="38100" dir="2700000" algn="tl">
                    <a:srgbClr val="C0C0C0"/>
                  </a:outerShdw>
                </a:effectLst>
                <a:latin typeface="Times New Roman" pitchFamily="18" charset="0"/>
              </a:rPr>
              <a:t> </a:t>
            </a:r>
            <a:r>
              <a:rPr lang="ru-RU" sz="2400" b="1" i="1" dirty="0">
                <a:latin typeface="Times New Roman" pitchFamily="18" charset="0"/>
              </a:rPr>
              <a:t>будет равна</a:t>
            </a:r>
            <a:r>
              <a:rPr lang="de-DE" sz="2400" b="1" i="1" dirty="0">
                <a:effectLst>
                  <a:outerShdw blurRad="38100" dist="38100" dir="2700000" algn="tl">
                    <a:srgbClr val="C0C0C0"/>
                  </a:outerShdw>
                </a:effectLst>
                <a:latin typeface="Times New Roman" pitchFamily="18" charset="0"/>
              </a:rPr>
              <a:t> </a:t>
            </a:r>
            <a:r>
              <a:rPr lang="ru-RU" sz="2400" b="1" dirty="0">
                <a:latin typeface="Times New Roman" pitchFamily="18" charset="0"/>
              </a:rPr>
              <a:t>радиусу некоторой моментальной</a:t>
            </a:r>
            <a:r>
              <a:rPr lang="ru-RU" sz="2400" b="1" i="1" dirty="0">
                <a:effectLst>
                  <a:outerShdw blurRad="38100" dist="38100" dir="2700000" algn="tl">
                    <a:srgbClr val="C0C0C0"/>
                  </a:outerShdw>
                </a:effectLst>
                <a:latin typeface="Times New Roman" pitchFamily="18" charset="0"/>
              </a:rPr>
              <a:t> (т.е. соответствующей данному моменту времени)</a:t>
            </a:r>
            <a:r>
              <a:rPr lang="de-DE" sz="2400" b="1" i="1" dirty="0">
                <a:effectLst>
                  <a:outerShdw blurRad="38100" dist="38100" dir="2700000" algn="tl">
                    <a:srgbClr val="C0C0C0"/>
                  </a:outerShdw>
                </a:effectLst>
                <a:latin typeface="Times New Roman" pitchFamily="18" charset="0"/>
              </a:rPr>
              <a:t> </a:t>
            </a:r>
            <a:r>
              <a:rPr lang="ru-RU" sz="2400" b="1" dirty="0">
                <a:latin typeface="Times New Roman" pitchFamily="18" charset="0"/>
              </a:rPr>
              <a:t>окружности</a:t>
            </a:r>
            <a:endParaRPr lang="de-DE" sz="2400" b="1" i="1" dirty="0">
              <a:latin typeface="Times New Roman" pitchFamily="18" charset="0"/>
            </a:endParaRPr>
          </a:p>
        </p:txBody>
      </p:sp>
      <p:sp>
        <p:nvSpPr>
          <p:cNvPr id="106500" name="Text Box 4"/>
          <p:cNvSpPr txBox="1">
            <a:spLocks noChangeArrowheads="1"/>
          </p:cNvSpPr>
          <p:nvPr/>
        </p:nvSpPr>
        <p:spPr bwMode="auto">
          <a:xfrm>
            <a:off x="0" y="1928813"/>
            <a:ext cx="5929313" cy="2308225"/>
          </a:xfrm>
          <a:prstGeom prst="rect">
            <a:avLst/>
          </a:prstGeom>
          <a:noFill/>
          <a:ln w="38100">
            <a:solidFill>
              <a:srgbClr val="F00A0A"/>
            </a:solidFill>
            <a:miter lim="800000"/>
            <a:headEnd/>
            <a:tailEnd/>
          </a:ln>
          <a:effectLst/>
        </p:spPr>
        <p:txBody>
          <a:bodyPr>
            <a:spAutoFit/>
          </a:bodyPr>
          <a:lstStyle/>
          <a:p>
            <a:pPr algn="just">
              <a:defRPr/>
            </a:pPr>
            <a:r>
              <a:rPr lang="ru-RU" sz="2400" b="1" dirty="0">
                <a:solidFill>
                  <a:srgbClr val="A50021"/>
                </a:solidFill>
                <a:effectLst>
                  <a:outerShdw blurRad="38100" dist="38100" dir="2700000" algn="tl">
                    <a:srgbClr val="C0C0C0"/>
                  </a:outerShdw>
                </a:effectLst>
                <a:latin typeface="Times New Roman" pitchFamily="18" charset="0"/>
              </a:rPr>
              <a:t>в любой точке траектории</a:t>
            </a:r>
            <a:r>
              <a:rPr lang="de-DE" sz="2400" b="1" dirty="0">
                <a:solidFill>
                  <a:srgbClr val="A50021"/>
                </a:solidFill>
                <a:effectLst>
                  <a:outerShdw blurRad="38100" dist="38100" dir="2700000" algn="tl">
                    <a:srgbClr val="C0C0C0"/>
                  </a:outerShdw>
                </a:effectLst>
                <a:latin typeface="Times New Roman" pitchFamily="18" charset="0"/>
              </a:rPr>
              <a:t>                                                                   </a:t>
            </a:r>
            <a:r>
              <a:rPr lang="ru-RU" sz="2400" b="1" i="1" dirty="0">
                <a:solidFill>
                  <a:srgbClr val="A50021"/>
                </a:solidFill>
                <a:latin typeface="Times New Roman" pitchFamily="18" charset="0"/>
              </a:rPr>
              <a:t>движение материальной точки</a:t>
            </a:r>
            <a:r>
              <a:rPr lang="de-DE" sz="2400" b="1" dirty="0">
                <a:solidFill>
                  <a:srgbClr val="A50021"/>
                </a:solidFill>
                <a:effectLst>
                  <a:outerShdw blurRad="38100" dist="38100" dir="2700000" algn="tl">
                    <a:srgbClr val="C0C0C0"/>
                  </a:outerShdw>
                </a:effectLst>
                <a:latin typeface="Times New Roman" pitchFamily="18" charset="0"/>
              </a:rPr>
              <a:t>                                                               </a:t>
            </a:r>
            <a:r>
              <a:rPr lang="ru-RU" sz="2400" i="1" dirty="0">
                <a:solidFill>
                  <a:srgbClr val="A50021"/>
                </a:solidFill>
                <a:effectLst>
                  <a:outerShdw blurRad="38100" dist="38100" dir="2700000" algn="tl">
                    <a:srgbClr val="C0C0C0"/>
                  </a:outerShdw>
                </a:effectLst>
                <a:latin typeface="Times New Roman" pitchFamily="18" charset="0"/>
              </a:rPr>
              <a:t>можно рассматривать как</a:t>
            </a:r>
            <a:r>
              <a:rPr lang="de-DE" sz="2400" i="1" dirty="0">
                <a:solidFill>
                  <a:srgbClr val="A50021"/>
                </a:solidFill>
                <a:effectLst>
                  <a:outerShdw blurRad="38100" dist="38100" dir="2700000" algn="tl">
                    <a:srgbClr val="C0C0C0"/>
                  </a:outerShdw>
                </a:effectLst>
                <a:latin typeface="Times New Roman" pitchFamily="18" charset="0"/>
              </a:rPr>
              <a:t>                                                        </a:t>
            </a:r>
            <a:r>
              <a:rPr lang="ru-RU" sz="2400" b="1" dirty="0">
                <a:solidFill>
                  <a:srgbClr val="A50021"/>
                </a:solidFill>
                <a:effectLst>
                  <a:outerShdw blurRad="38100" dist="38100" dir="2700000" algn="tl">
                    <a:srgbClr val="C0C0C0"/>
                  </a:outerShdw>
                </a:effectLst>
                <a:latin typeface="Times New Roman" pitchFamily="18" charset="0"/>
              </a:rPr>
              <a:t>вращательное движение</a:t>
            </a:r>
            <a:r>
              <a:rPr lang="de-DE" sz="2400" b="1" dirty="0">
                <a:solidFill>
                  <a:srgbClr val="A50021"/>
                </a:solidFill>
                <a:effectLst>
                  <a:outerShdw blurRad="38100" dist="38100" dir="2700000" algn="tl">
                    <a:srgbClr val="C0C0C0"/>
                  </a:outerShdw>
                </a:effectLst>
                <a:latin typeface="Times New Roman" pitchFamily="18" charset="0"/>
              </a:rPr>
              <a:t> </a:t>
            </a:r>
            <a:r>
              <a:rPr lang="ru-RU" sz="2400" b="1" dirty="0">
                <a:solidFill>
                  <a:srgbClr val="A50021"/>
                </a:solidFill>
                <a:effectLst>
                  <a:outerShdw blurRad="38100" dist="38100" dir="2700000" algn="tl">
                    <a:srgbClr val="C0C0C0"/>
                  </a:outerShdw>
                </a:effectLst>
                <a:latin typeface="Times New Roman" pitchFamily="18" charset="0"/>
              </a:rPr>
              <a:t>по окружности, </a:t>
            </a:r>
            <a:r>
              <a:rPr lang="ru-RU" sz="2400" b="1" i="1" dirty="0">
                <a:solidFill>
                  <a:srgbClr val="000000"/>
                </a:solidFill>
                <a:effectLst>
                  <a:outerShdw blurRad="38100" dist="38100" dir="2700000" algn="tl">
                    <a:srgbClr val="C0C0C0"/>
                  </a:outerShdw>
                </a:effectLst>
                <a:latin typeface="Times New Roman" pitchFamily="18" charset="0"/>
              </a:rPr>
              <a:t>(с касательным </a:t>
            </a:r>
            <a:r>
              <a:rPr lang="ru-RU" sz="2400" b="1" i="1" dirty="0" err="1">
                <a:solidFill>
                  <a:srgbClr val="000000"/>
                </a:solidFill>
                <a:latin typeface="Times New Roman" pitchFamily="18" charset="0"/>
              </a:rPr>
              <a:t>a</a:t>
            </a:r>
            <a:r>
              <a:rPr lang="ru-RU" sz="2400" i="1" baseline="-25000" dirty="0" err="1">
                <a:solidFill>
                  <a:srgbClr val="000000"/>
                </a:solidFill>
                <a:latin typeface="Times New Roman" pitchFamily="18" charset="0"/>
              </a:rPr>
              <a:t>τ</a:t>
            </a:r>
            <a:r>
              <a:rPr lang="ru-RU" sz="2400" b="1" i="1" dirty="0" err="1">
                <a:solidFill>
                  <a:srgbClr val="000000"/>
                </a:solidFill>
                <a:effectLst>
                  <a:outerShdw blurRad="38100" dist="38100" dir="2700000" algn="tl">
                    <a:srgbClr val="C0C0C0"/>
                  </a:outerShdw>
                </a:effectLst>
                <a:latin typeface="Times New Roman" pitchFamily="18" charset="0"/>
              </a:rPr>
              <a:t> </a:t>
            </a:r>
            <a:r>
              <a:rPr lang="ru-RU" sz="2400" b="1" i="1" dirty="0">
                <a:solidFill>
                  <a:srgbClr val="000000"/>
                </a:solidFill>
                <a:effectLst>
                  <a:outerShdw blurRad="38100" dist="38100" dir="2700000" algn="tl">
                    <a:srgbClr val="C0C0C0"/>
                  </a:outerShdw>
                </a:effectLst>
                <a:latin typeface="Times New Roman" pitchFamily="18" charset="0"/>
              </a:rPr>
              <a:t>и нормальным </a:t>
            </a:r>
            <a:r>
              <a:rPr lang="ru-RU" sz="2400" b="1" i="1" dirty="0" err="1">
                <a:solidFill>
                  <a:srgbClr val="000000"/>
                </a:solidFill>
                <a:latin typeface="Times New Roman" pitchFamily="18" charset="0"/>
              </a:rPr>
              <a:t>a</a:t>
            </a:r>
            <a:r>
              <a:rPr lang="ru-RU" sz="2400" i="1" baseline="-25000" dirty="0" err="1">
                <a:solidFill>
                  <a:srgbClr val="000000"/>
                </a:solidFill>
                <a:latin typeface="Times New Roman" pitchFamily="18" charset="0"/>
              </a:rPr>
              <a:t>n</a:t>
            </a:r>
            <a:r>
              <a:rPr lang="ru-RU" sz="2400" b="1" i="1" dirty="0">
                <a:solidFill>
                  <a:srgbClr val="000000"/>
                </a:solidFill>
                <a:effectLst>
                  <a:outerShdw blurRad="38100" dist="38100" dir="2700000" algn="tl">
                    <a:srgbClr val="C0C0C0"/>
                  </a:outerShdw>
                </a:effectLst>
                <a:latin typeface="Times New Roman" pitchFamily="18" charset="0"/>
              </a:rPr>
              <a:t> ускорениями)</a:t>
            </a:r>
          </a:p>
        </p:txBody>
      </p:sp>
      <p:sp>
        <p:nvSpPr>
          <p:cNvPr id="106501" name="Text Box 5"/>
          <p:cNvSpPr txBox="1">
            <a:spLocks noChangeArrowheads="1"/>
          </p:cNvSpPr>
          <p:nvPr/>
        </p:nvSpPr>
        <p:spPr bwMode="auto">
          <a:xfrm>
            <a:off x="0" y="6021388"/>
            <a:ext cx="9144000" cy="946150"/>
          </a:xfrm>
          <a:prstGeom prst="rect">
            <a:avLst/>
          </a:prstGeom>
          <a:noFill/>
          <a:ln w="9525">
            <a:noFill/>
            <a:miter lim="800000"/>
            <a:headEnd/>
            <a:tailEnd/>
          </a:ln>
          <a:effectLst/>
        </p:spPr>
        <p:txBody>
          <a:bodyPr>
            <a:spAutoFit/>
          </a:bodyPr>
          <a:lstStyle/>
          <a:p>
            <a:pPr>
              <a:defRPr/>
            </a:pPr>
            <a:r>
              <a:rPr lang="ru-RU" sz="2800" b="1" i="1" dirty="0">
                <a:solidFill>
                  <a:srgbClr val="000000"/>
                </a:solidFill>
                <a:effectLst>
                  <a:outerShdw blurRad="38100" dist="38100" dir="2700000" algn="tl">
                    <a:srgbClr val="C0C0C0"/>
                  </a:outerShdw>
                </a:effectLst>
                <a:latin typeface="Times New Roman" pitchFamily="18" charset="0"/>
              </a:rPr>
              <a:t>Саму </a:t>
            </a:r>
            <a:r>
              <a:rPr lang="ru-RU" sz="2800" b="1" i="1" dirty="0">
                <a:solidFill>
                  <a:srgbClr val="0000FF"/>
                </a:solidFill>
                <a:effectLst>
                  <a:outerShdw blurRad="38100" dist="38100" dir="2700000" algn="tl">
                    <a:srgbClr val="C0C0C0"/>
                  </a:outerShdw>
                </a:effectLst>
                <a:latin typeface="Times New Roman" pitchFamily="18" charset="0"/>
              </a:rPr>
              <a:t>величину</a:t>
            </a:r>
            <a:r>
              <a:rPr lang="ru-RU" sz="2800" b="1" i="1" dirty="0">
                <a:solidFill>
                  <a:srgbClr val="000000"/>
                </a:solidFill>
                <a:effectLst>
                  <a:outerShdw blurRad="38100" dist="38100" dir="2700000" algn="tl">
                    <a:srgbClr val="C0C0C0"/>
                  </a:outerShdw>
                </a:effectLst>
                <a:latin typeface="Times New Roman" pitchFamily="18" charset="0"/>
              </a:rPr>
              <a:t> </a:t>
            </a:r>
            <a:r>
              <a:rPr lang="en-US" sz="2800" b="1" i="1" dirty="0">
                <a:solidFill>
                  <a:srgbClr val="C00000"/>
                </a:solidFill>
                <a:latin typeface="Times New Roman" pitchFamily="18" charset="0"/>
              </a:rPr>
              <a:t>r</a:t>
            </a:r>
            <a:r>
              <a:rPr lang="en-US" sz="2800" b="1" i="1" dirty="0">
                <a:solidFill>
                  <a:srgbClr val="0000FF"/>
                </a:solidFill>
                <a:latin typeface="Times New Roman" pitchFamily="18" charset="0"/>
              </a:rPr>
              <a:t> </a:t>
            </a:r>
            <a:r>
              <a:rPr lang="en-US" sz="2800" b="1" i="1" dirty="0">
                <a:solidFill>
                  <a:srgbClr val="F00A0A"/>
                </a:solidFill>
                <a:latin typeface="Times New Roman" pitchFamily="18" charset="0"/>
              </a:rPr>
              <a:t> </a:t>
            </a:r>
            <a:r>
              <a:rPr lang="ru-RU" sz="2800" b="1" i="1" dirty="0">
                <a:solidFill>
                  <a:srgbClr val="000000"/>
                </a:solidFill>
                <a:effectLst>
                  <a:outerShdw blurRad="38100" dist="38100" dir="2700000" algn="tl">
                    <a:srgbClr val="C0C0C0"/>
                  </a:outerShdw>
                </a:effectLst>
                <a:latin typeface="Times New Roman" pitchFamily="18" charset="0"/>
              </a:rPr>
              <a:t>называют </a:t>
            </a:r>
            <a:r>
              <a:rPr lang="ru-RU" sz="2800" b="1" dirty="0">
                <a:solidFill>
                  <a:srgbClr val="F00A0A"/>
                </a:solidFill>
                <a:effectLst>
                  <a:outerShdw blurRad="38100" dist="38100" dir="2700000" algn="tl">
                    <a:srgbClr val="C0C0C0"/>
                  </a:outerShdw>
                </a:effectLst>
                <a:latin typeface="Times New Roman" pitchFamily="18" charset="0"/>
              </a:rPr>
              <a:t>радиусом кривизны траектории</a:t>
            </a:r>
            <a:r>
              <a:rPr lang="ru-RU" sz="2800" b="1" i="1" dirty="0">
                <a:solidFill>
                  <a:srgbClr val="000000"/>
                </a:solidFill>
                <a:effectLst>
                  <a:outerShdw blurRad="38100" dist="38100" dir="2700000" algn="tl">
                    <a:srgbClr val="C0C0C0"/>
                  </a:outerShdw>
                </a:effectLst>
                <a:latin typeface="Times New Roman" pitchFamily="18" charset="0"/>
              </a:rPr>
              <a:t> в</a:t>
            </a:r>
            <a:r>
              <a:rPr lang="de-DE" sz="2800" b="1" i="1" dirty="0">
                <a:solidFill>
                  <a:srgbClr val="000000"/>
                </a:solidFill>
                <a:effectLst>
                  <a:outerShdw blurRad="38100" dist="38100" dir="2700000" algn="tl">
                    <a:srgbClr val="C0C0C0"/>
                  </a:outerShdw>
                </a:effectLst>
                <a:latin typeface="Times New Roman" pitchFamily="18" charset="0"/>
              </a:rPr>
              <a:t> </a:t>
            </a:r>
            <a:r>
              <a:rPr lang="ru-RU" sz="2800" b="1" i="1" dirty="0">
                <a:solidFill>
                  <a:srgbClr val="000000"/>
                </a:solidFill>
                <a:effectLst>
                  <a:outerShdw blurRad="38100" dist="38100" dir="2700000" algn="tl">
                    <a:srgbClr val="C0C0C0"/>
                  </a:outerShdw>
                </a:effectLst>
                <a:latin typeface="Times New Roman" pitchFamily="18" charset="0"/>
              </a:rPr>
              <a:t>данной точке</a:t>
            </a:r>
            <a:endParaRPr lang="ru-RU" sz="2800" dirty="0">
              <a:latin typeface="Times New Roman" pitchFamily="18" charset="0"/>
            </a:endParaRPr>
          </a:p>
        </p:txBody>
      </p:sp>
      <p:sp>
        <p:nvSpPr>
          <p:cNvPr id="106502" name="Oval 6"/>
          <p:cNvSpPr>
            <a:spLocks noChangeArrowheads="1"/>
          </p:cNvSpPr>
          <p:nvPr/>
        </p:nvSpPr>
        <p:spPr bwMode="auto">
          <a:xfrm>
            <a:off x="2006600" y="4510088"/>
            <a:ext cx="1512888" cy="1439862"/>
          </a:xfrm>
          <a:prstGeom prst="ellipse">
            <a:avLst/>
          </a:prstGeom>
          <a:solidFill>
            <a:schemeClr val="accent1">
              <a:alpha val="0"/>
            </a:schemeClr>
          </a:solidFill>
          <a:ln w="76200">
            <a:solidFill>
              <a:srgbClr val="2301ED"/>
            </a:solidFill>
            <a:round/>
            <a:headEnd/>
            <a:tailEnd/>
          </a:ln>
        </p:spPr>
        <p:txBody>
          <a:bodyPr wrap="none" anchor="ctr"/>
          <a:lstStyle/>
          <a:p>
            <a:endParaRPr lang="ru-RU"/>
          </a:p>
        </p:txBody>
      </p:sp>
      <p:pic>
        <p:nvPicPr>
          <p:cNvPr id="106503" name="Picture 7" descr="BD1486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013325"/>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4" name="Oval 8"/>
          <p:cNvSpPr>
            <a:spLocks noChangeArrowheads="1"/>
          </p:cNvSpPr>
          <p:nvPr/>
        </p:nvSpPr>
        <p:spPr bwMode="auto">
          <a:xfrm>
            <a:off x="6408738" y="2754313"/>
            <a:ext cx="2303462" cy="2160587"/>
          </a:xfrm>
          <a:prstGeom prst="ellipse">
            <a:avLst/>
          </a:prstGeom>
          <a:solidFill>
            <a:schemeClr val="accent1">
              <a:alpha val="0"/>
            </a:schemeClr>
          </a:solidFill>
          <a:ln w="76200">
            <a:solidFill>
              <a:srgbClr val="2301ED"/>
            </a:solidFill>
            <a:round/>
            <a:headEnd/>
            <a:tailEnd/>
          </a:ln>
        </p:spPr>
        <p:txBody>
          <a:bodyPr wrap="none" anchor="ctr"/>
          <a:lstStyle/>
          <a:p>
            <a:endParaRPr lang="ru-RU"/>
          </a:p>
        </p:txBody>
      </p:sp>
      <p:sp>
        <p:nvSpPr>
          <p:cNvPr id="106505" name="Oval 9"/>
          <p:cNvSpPr>
            <a:spLocks noChangeArrowheads="1"/>
          </p:cNvSpPr>
          <p:nvPr/>
        </p:nvSpPr>
        <p:spPr bwMode="auto">
          <a:xfrm>
            <a:off x="5157788" y="4733925"/>
            <a:ext cx="1008062" cy="936625"/>
          </a:xfrm>
          <a:prstGeom prst="ellipse">
            <a:avLst/>
          </a:prstGeom>
          <a:solidFill>
            <a:schemeClr val="accent1">
              <a:alpha val="0"/>
            </a:schemeClr>
          </a:solidFill>
          <a:ln w="76200">
            <a:solidFill>
              <a:srgbClr val="2301ED"/>
            </a:solidFill>
            <a:round/>
            <a:headEnd/>
            <a:tailEnd/>
          </a:ln>
        </p:spPr>
        <p:txBody>
          <a:bodyPr wrap="none" anchor="ctr"/>
          <a:lstStyle/>
          <a:p>
            <a:endParaRPr lang="ru-RU"/>
          </a:p>
        </p:txBody>
      </p:sp>
      <p:sp>
        <p:nvSpPr>
          <p:cNvPr id="106506" name="Line 10"/>
          <p:cNvSpPr>
            <a:spLocks noChangeShapeType="1"/>
          </p:cNvSpPr>
          <p:nvPr/>
        </p:nvSpPr>
        <p:spPr bwMode="auto">
          <a:xfrm>
            <a:off x="2700338" y="5229225"/>
            <a:ext cx="71437" cy="720725"/>
          </a:xfrm>
          <a:prstGeom prst="line">
            <a:avLst/>
          </a:prstGeom>
          <a:noFill/>
          <a:ln w="76200">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07" name="Line 11"/>
          <p:cNvSpPr>
            <a:spLocks noChangeShapeType="1"/>
          </p:cNvSpPr>
          <p:nvPr/>
        </p:nvSpPr>
        <p:spPr bwMode="auto">
          <a:xfrm flipV="1">
            <a:off x="2771775" y="5805488"/>
            <a:ext cx="1079500" cy="144462"/>
          </a:xfrm>
          <a:prstGeom prst="line">
            <a:avLst/>
          </a:prstGeom>
          <a:noFill/>
          <a:ln w="5715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08" name="Line 12"/>
          <p:cNvSpPr>
            <a:spLocks noChangeShapeType="1"/>
          </p:cNvSpPr>
          <p:nvPr/>
        </p:nvSpPr>
        <p:spPr bwMode="auto">
          <a:xfrm flipH="1" flipV="1">
            <a:off x="2700338" y="5373688"/>
            <a:ext cx="71437" cy="576262"/>
          </a:xfrm>
          <a:prstGeom prst="line">
            <a:avLst/>
          </a:prstGeom>
          <a:noFill/>
          <a:ln w="5715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09" name="Line 13"/>
          <p:cNvSpPr>
            <a:spLocks noChangeShapeType="1"/>
          </p:cNvSpPr>
          <p:nvPr/>
        </p:nvSpPr>
        <p:spPr bwMode="auto">
          <a:xfrm flipV="1">
            <a:off x="2700338" y="5229225"/>
            <a:ext cx="1079500" cy="144463"/>
          </a:xfrm>
          <a:prstGeom prst="line">
            <a:avLst/>
          </a:prstGeom>
          <a:noFill/>
          <a:ln w="28575">
            <a:solidFill>
              <a:srgbClr val="33CC33"/>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10" name="Line 14"/>
          <p:cNvSpPr>
            <a:spLocks noChangeShapeType="1"/>
          </p:cNvSpPr>
          <p:nvPr/>
        </p:nvSpPr>
        <p:spPr bwMode="auto">
          <a:xfrm flipH="1" flipV="1">
            <a:off x="3779838" y="5229225"/>
            <a:ext cx="71437" cy="576263"/>
          </a:xfrm>
          <a:prstGeom prst="line">
            <a:avLst/>
          </a:prstGeom>
          <a:noFill/>
          <a:ln w="28575">
            <a:solidFill>
              <a:srgbClr val="33CC33"/>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11" name="Line 15"/>
          <p:cNvSpPr>
            <a:spLocks noChangeShapeType="1"/>
          </p:cNvSpPr>
          <p:nvPr/>
        </p:nvSpPr>
        <p:spPr bwMode="auto">
          <a:xfrm flipV="1">
            <a:off x="2771775" y="5229225"/>
            <a:ext cx="1008063" cy="720725"/>
          </a:xfrm>
          <a:prstGeom prst="line">
            <a:avLst/>
          </a:prstGeom>
          <a:noFill/>
          <a:ln w="7620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12" name="Text Box 16"/>
          <p:cNvSpPr txBox="1">
            <a:spLocks noChangeArrowheads="1"/>
          </p:cNvSpPr>
          <p:nvPr/>
        </p:nvSpPr>
        <p:spPr bwMode="auto">
          <a:xfrm>
            <a:off x="3730625" y="484346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endParaRPr lang="ru-RU" sz="2400" b="1" i="1">
              <a:solidFill>
                <a:srgbClr val="33CC33"/>
              </a:solidFill>
              <a:latin typeface="Times New Roman" pitchFamily="18" charset="0"/>
            </a:endParaRPr>
          </a:p>
        </p:txBody>
      </p:sp>
      <p:sp>
        <p:nvSpPr>
          <p:cNvPr id="106513" name="Text Box 17"/>
          <p:cNvSpPr txBox="1">
            <a:spLocks noChangeArrowheads="1"/>
          </p:cNvSpPr>
          <p:nvPr/>
        </p:nvSpPr>
        <p:spPr bwMode="auto">
          <a:xfrm>
            <a:off x="3802063" y="5564188"/>
            <a:ext cx="409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r>
              <a:rPr lang="el-GR" sz="2400" i="1" baseline="-25000">
                <a:solidFill>
                  <a:srgbClr val="33CC33"/>
                </a:solidFill>
                <a:latin typeface="Times New Roman" pitchFamily="18" charset="0"/>
                <a:cs typeface="Times New Roman" pitchFamily="18" charset="0"/>
              </a:rPr>
              <a:t>τ</a:t>
            </a:r>
          </a:p>
        </p:txBody>
      </p:sp>
      <p:sp>
        <p:nvSpPr>
          <p:cNvPr id="106514" name="Text Box 18"/>
          <p:cNvSpPr txBox="1">
            <a:spLocks noChangeArrowheads="1"/>
          </p:cNvSpPr>
          <p:nvPr/>
        </p:nvSpPr>
        <p:spPr bwMode="auto">
          <a:xfrm>
            <a:off x="2765425" y="5203825"/>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r>
              <a:rPr lang="de-DE" sz="2400" i="1" baseline="-25000">
                <a:solidFill>
                  <a:srgbClr val="33CC33"/>
                </a:solidFill>
                <a:latin typeface="Times New Roman" pitchFamily="18" charset="0"/>
              </a:rPr>
              <a:t>n</a:t>
            </a:r>
            <a:endParaRPr lang="ru-RU" sz="2400" i="1" baseline="-25000">
              <a:solidFill>
                <a:srgbClr val="33CC33"/>
              </a:solidFill>
              <a:latin typeface="Times New Roman" pitchFamily="18" charset="0"/>
            </a:endParaRPr>
          </a:p>
        </p:txBody>
      </p:sp>
      <p:sp>
        <p:nvSpPr>
          <p:cNvPr id="106515" name="Text Box 19"/>
          <p:cNvSpPr txBox="1">
            <a:spLocks noChangeArrowheads="1"/>
          </p:cNvSpPr>
          <p:nvPr/>
        </p:nvSpPr>
        <p:spPr bwMode="auto">
          <a:xfrm>
            <a:off x="2330450" y="5300663"/>
            <a:ext cx="323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800" b="1" i="1">
                <a:solidFill>
                  <a:srgbClr val="F00A0A"/>
                </a:solidFill>
                <a:latin typeface="Times New Roman" pitchFamily="18" charset="0"/>
              </a:rPr>
              <a:t>r</a:t>
            </a:r>
            <a:endParaRPr lang="ru-RU" sz="2800" b="1" i="1">
              <a:solidFill>
                <a:srgbClr val="F00A0A"/>
              </a:solidFill>
              <a:latin typeface="Times New Roman" pitchFamily="18" charset="0"/>
            </a:endParaRPr>
          </a:p>
        </p:txBody>
      </p:sp>
      <p:sp>
        <p:nvSpPr>
          <p:cNvPr id="106516" name="Freeform 20"/>
          <p:cNvSpPr>
            <a:spLocks/>
          </p:cNvSpPr>
          <p:nvPr/>
        </p:nvSpPr>
        <p:spPr bwMode="auto">
          <a:xfrm>
            <a:off x="395288" y="2349500"/>
            <a:ext cx="8424862" cy="3659188"/>
          </a:xfrm>
          <a:custGeom>
            <a:avLst/>
            <a:gdLst>
              <a:gd name="T0" fmla="*/ 2147483647 w 5299"/>
              <a:gd name="T1" fmla="*/ 0 h 2305"/>
              <a:gd name="T2" fmla="*/ 2147483647 w 5299"/>
              <a:gd name="T3" fmla="*/ 2147483647 h 2305"/>
              <a:gd name="T4" fmla="*/ 2147483647 w 5299"/>
              <a:gd name="T5" fmla="*/ 2147483647 h 2305"/>
              <a:gd name="T6" fmla="*/ 2147483647 w 5299"/>
              <a:gd name="T7" fmla="*/ 2147483647 h 2305"/>
              <a:gd name="T8" fmla="*/ 2147483647 w 5299"/>
              <a:gd name="T9" fmla="*/ 2147483647 h 2305"/>
              <a:gd name="T10" fmla="*/ 2147483647 w 5299"/>
              <a:gd name="T11" fmla="*/ 2147483647 h 2305"/>
              <a:gd name="T12" fmla="*/ 2147483647 w 5299"/>
              <a:gd name="T13" fmla="*/ 2147483647 h 2305"/>
              <a:gd name="T14" fmla="*/ 2147483647 w 5299"/>
              <a:gd name="T15" fmla="*/ 2147483647 h 2305"/>
              <a:gd name="T16" fmla="*/ 0 w 5299"/>
              <a:gd name="T17" fmla="*/ 2147483647 h 23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99"/>
              <a:gd name="T28" fmla="*/ 0 h 2305"/>
              <a:gd name="T29" fmla="*/ 5299 w 5299"/>
              <a:gd name="T30" fmla="*/ 2305 h 23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99" h="2305">
                <a:moveTo>
                  <a:pt x="5262" y="0"/>
                </a:moveTo>
                <a:cubicBezTo>
                  <a:pt x="5280" y="389"/>
                  <a:pt x="5299" y="778"/>
                  <a:pt x="5216" y="1043"/>
                </a:cubicBezTo>
                <a:cubicBezTo>
                  <a:pt x="5133" y="1308"/>
                  <a:pt x="5028" y="1504"/>
                  <a:pt x="4763" y="1587"/>
                </a:cubicBezTo>
                <a:cubicBezTo>
                  <a:pt x="4498" y="1670"/>
                  <a:pt x="3886" y="1557"/>
                  <a:pt x="3629" y="1542"/>
                </a:cubicBezTo>
                <a:cubicBezTo>
                  <a:pt x="3372" y="1527"/>
                  <a:pt x="3402" y="1458"/>
                  <a:pt x="3221" y="1496"/>
                </a:cubicBezTo>
                <a:cubicBezTo>
                  <a:pt x="3040" y="1534"/>
                  <a:pt x="2782" y="1656"/>
                  <a:pt x="2540" y="1769"/>
                </a:cubicBezTo>
                <a:cubicBezTo>
                  <a:pt x="2298" y="1882"/>
                  <a:pt x="1973" y="2102"/>
                  <a:pt x="1769" y="2177"/>
                </a:cubicBezTo>
                <a:cubicBezTo>
                  <a:pt x="1565" y="2252"/>
                  <a:pt x="1611" y="2305"/>
                  <a:pt x="1316" y="2222"/>
                </a:cubicBezTo>
                <a:cubicBezTo>
                  <a:pt x="1021" y="2139"/>
                  <a:pt x="510" y="1908"/>
                  <a:pt x="0" y="1678"/>
                </a:cubicBezTo>
              </a:path>
            </a:pathLst>
          </a:custGeom>
          <a:noFill/>
          <a:ln w="19050">
            <a:solidFill>
              <a:srgbClr val="2301ED"/>
            </a:solidFill>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6517" name="Line 21"/>
          <p:cNvSpPr>
            <a:spLocks noChangeShapeType="1"/>
          </p:cNvSpPr>
          <p:nvPr/>
        </p:nvSpPr>
        <p:spPr bwMode="auto">
          <a:xfrm flipV="1">
            <a:off x="5651500" y="4724400"/>
            <a:ext cx="73025" cy="433388"/>
          </a:xfrm>
          <a:prstGeom prst="line">
            <a:avLst/>
          </a:prstGeom>
          <a:noFill/>
          <a:ln w="76200">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18" name="Text Box 22"/>
          <p:cNvSpPr txBox="1">
            <a:spLocks noChangeArrowheads="1"/>
          </p:cNvSpPr>
          <p:nvPr/>
        </p:nvSpPr>
        <p:spPr bwMode="auto">
          <a:xfrm>
            <a:off x="5292725" y="4724400"/>
            <a:ext cx="323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800" b="1" i="1">
                <a:solidFill>
                  <a:srgbClr val="F00A0A"/>
                </a:solidFill>
                <a:latin typeface="Times New Roman" pitchFamily="18" charset="0"/>
              </a:rPr>
              <a:t>r</a:t>
            </a:r>
            <a:endParaRPr lang="ru-RU" sz="2800" b="1" i="1">
              <a:solidFill>
                <a:srgbClr val="F00A0A"/>
              </a:solidFill>
              <a:latin typeface="Times New Roman" pitchFamily="18" charset="0"/>
            </a:endParaRPr>
          </a:p>
        </p:txBody>
      </p:sp>
      <p:sp>
        <p:nvSpPr>
          <p:cNvPr id="106519" name="Line 23"/>
          <p:cNvSpPr>
            <a:spLocks noChangeShapeType="1"/>
          </p:cNvSpPr>
          <p:nvPr/>
        </p:nvSpPr>
        <p:spPr bwMode="auto">
          <a:xfrm>
            <a:off x="7524750" y="3860800"/>
            <a:ext cx="792163" cy="792163"/>
          </a:xfrm>
          <a:prstGeom prst="line">
            <a:avLst/>
          </a:prstGeom>
          <a:noFill/>
          <a:ln w="76200">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20" name="Text Box 24"/>
          <p:cNvSpPr txBox="1">
            <a:spLocks noChangeArrowheads="1"/>
          </p:cNvSpPr>
          <p:nvPr/>
        </p:nvSpPr>
        <p:spPr bwMode="auto">
          <a:xfrm>
            <a:off x="7643813" y="3571875"/>
            <a:ext cx="323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800" i="1">
                <a:solidFill>
                  <a:srgbClr val="F00A0A"/>
                </a:solidFill>
                <a:latin typeface="Times New Roman" pitchFamily="18" charset="0"/>
              </a:rPr>
              <a:t>r</a:t>
            </a:r>
            <a:endParaRPr lang="ru-RU" sz="2800" i="1">
              <a:solidFill>
                <a:srgbClr val="F00A0A"/>
              </a:solidFill>
              <a:latin typeface="Times New Roman" pitchFamily="18" charset="0"/>
            </a:endParaRPr>
          </a:p>
        </p:txBody>
      </p:sp>
      <p:sp>
        <p:nvSpPr>
          <p:cNvPr id="106521" name="Line 25"/>
          <p:cNvSpPr>
            <a:spLocks noChangeShapeType="1"/>
          </p:cNvSpPr>
          <p:nvPr/>
        </p:nvSpPr>
        <p:spPr bwMode="auto">
          <a:xfrm flipH="1">
            <a:off x="7740650" y="4652963"/>
            <a:ext cx="576263" cy="504825"/>
          </a:xfrm>
          <a:prstGeom prst="line">
            <a:avLst/>
          </a:prstGeom>
          <a:noFill/>
          <a:ln w="5715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22" name="Text Box 26"/>
          <p:cNvSpPr txBox="1">
            <a:spLocks noChangeArrowheads="1"/>
          </p:cNvSpPr>
          <p:nvPr/>
        </p:nvSpPr>
        <p:spPr bwMode="auto">
          <a:xfrm>
            <a:off x="7451725" y="4941888"/>
            <a:ext cx="409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r>
              <a:rPr lang="el-GR" sz="2400" i="1" baseline="-25000">
                <a:solidFill>
                  <a:srgbClr val="33CC33"/>
                </a:solidFill>
                <a:latin typeface="Times New Roman" pitchFamily="18" charset="0"/>
                <a:cs typeface="Times New Roman" pitchFamily="18" charset="0"/>
              </a:rPr>
              <a:t>τ</a:t>
            </a:r>
          </a:p>
        </p:txBody>
      </p:sp>
      <p:sp>
        <p:nvSpPr>
          <p:cNvPr id="106523" name="Line 27"/>
          <p:cNvSpPr>
            <a:spLocks noChangeShapeType="1"/>
          </p:cNvSpPr>
          <p:nvPr/>
        </p:nvSpPr>
        <p:spPr bwMode="auto">
          <a:xfrm flipH="1" flipV="1">
            <a:off x="7885113" y="4221163"/>
            <a:ext cx="430212" cy="431800"/>
          </a:xfrm>
          <a:prstGeom prst="line">
            <a:avLst/>
          </a:prstGeom>
          <a:noFill/>
          <a:ln w="5715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24" name="Text Box 28"/>
          <p:cNvSpPr txBox="1">
            <a:spLocks noChangeArrowheads="1"/>
          </p:cNvSpPr>
          <p:nvPr/>
        </p:nvSpPr>
        <p:spPr bwMode="auto">
          <a:xfrm>
            <a:off x="8027988" y="3979863"/>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r>
              <a:rPr lang="de-DE" sz="2400" i="1" baseline="-25000">
                <a:solidFill>
                  <a:srgbClr val="33CC33"/>
                </a:solidFill>
                <a:latin typeface="Times New Roman" pitchFamily="18" charset="0"/>
              </a:rPr>
              <a:t>n</a:t>
            </a:r>
            <a:endParaRPr lang="ru-RU" sz="2400" i="1" baseline="-25000">
              <a:solidFill>
                <a:srgbClr val="33CC33"/>
              </a:solidFill>
              <a:latin typeface="Times New Roman" pitchFamily="18" charset="0"/>
            </a:endParaRPr>
          </a:p>
        </p:txBody>
      </p:sp>
      <p:sp>
        <p:nvSpPr>
          <p:cNvPr id="106525" name="Line 29"/>
          <p:cNvSpPr>
            <a:spLocks noChangeShapeType="1"/>
          </p:cNvSpPr>
          <p:nvPr/>
        </p:nvSpPr>
        <p:spPr bwMode="auto">
          <a:xfrm flipH="1">
            <a:off x="7308850" y="4654550"/>
            <a:ext cx="1008063" cy="69850"/>
          </a:xfrm>
          <a:prstGeom prst="line">
            <a:avLst/>
          </a:prstGeom>
          <a:noFill/>
          <a:ln w="7620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06526" name="Text Box 30"/>
          <p:cNvSpPr txBox="1">
            <a:spLocks noChangeArrowheads="1"/>
          </p:cNvSpPr>
          <p:nvPr/>
        </p:nvSpPr>
        <p:spPr bwMode="auto">
          <a:xfrm>
            <a:off x="6972300" y="4411663"/>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33CC33"/>
                </a:solidFill>
                <a:latin typeface="Times New Roman" pitchFamily="18" charset="0"/>
              </a:rPr>
              <a:t>a</a:t>
            </a:r>
            <a:endParaRPr lang="ru-RU" sz="2400" b="1" i="1">
              <a:solidFill>
                <a:srgbClr val="33CC33"/>
              </a:solidFill>
              <a:latin typeface="Times New Roman" pitchFamily="18" charset="0"/>
            </a:endParaRPr>
          </a:p>
        </p:txBody>
      </p:sp>
      <p:sp>
        <p:nvSpPr>
          <p:cNvPr id="106527" name="Line 31"/>
          <p:cNvSpPr>
            <a:spLocks noChangeShapeType="1"/>
          </p:cNvSpPr>
          <p:nvPr/>
        </p:nvSpPr>
        <p:spPr bwMode="auto">
          <a:xfrm flipH="1">
            <a:off x="7308850" y="4221163"/>
            <a:ext cx="576263" cy="504825"/>
          </a:xfrm>
          <a:prstGeom prst="line">
            <a:avLst/>
          </a:prstGeom>
          <a:noFill/>
          <a:ln w="28575">
            <a:solidFill>
              <a:srgbClr val="33CC33"/>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06528" name="Line 32"/>
          <p:cNvSpPr>
            <a:spLocks noChangeShapeType="1"/>
          </p:cNvSpPr>
          <p:nvPr/>
        </p:nvSpPr>
        <p:spPr bwMode="auto">
          <a:xfrm flipH="1" flipV="1">
            <a:off x="7308850" y="4724400"/>
            <a:ext cx="430213" cy="431800"/>
          </a:xfrm>
          <a:prstGeom prst="line">
            <a:avLst/>
          </a:prstGeom>
          <a:noFill/>
          <a:ln w="28575">
            <a:solidFill>
              <a:srgbClr val="33CC33"/>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1713" name="Номер слайда 3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13E9F12-114C-46DE-ABBB-B799FE107F2F}" type="slidenum">
              <a:rPr lang="ru-RU" smtClean="0"/>
              <a:pPr eaLnBrk="1" hangingPunct="1"/>
              <a:t>38</a:t>
            </a:fld>
            <a:endParaRPr lang="ru-RU" smtClean="0"/>
          </a:p>
        </p:txBody>
      </p:sp>
    </p:spTree>
    <p:extLst>
      <p:ext uri="{BB962C8B-B14F-4D97-AF65-F5344CB8AC3E}">
        <p14:creationId xmlns:p14="http://schemas.microsoft.com/office/powerpoint/2010/main" val="4007745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2000"/>
                                        <p:tgtEl>
                                          <p:spTgt spid="1064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nodeType="clickEffect">
                                  <p:stCondLst>
                                    <p:cond delay="0"/>
                                  </p:stCondLst>
                                  <p:iterate type="lt">
                                    <p:tmPct val="10000"/>
                                  </p:iterate>
                                  <p:childTnLst>
                                    <p:set>
                                      <p:cBhvr>
                                        <p:cTn id="11" dur="1" fill="hold">
                                          <p:stCondLst>
                                            <p:cond delay="0"/>
                                          </p:stCondLst>
                                        </p:cTn>
                                        <p:tgtEl>
                                          <p:spTgt spid="106499">
                                            <p:txEl>
                                              <p:pRg st="0" end="0"/>
                                            </p:txEl>
                                          </p:spTgt>
                                        </p:tgtEl>
                                        <p:attrNameLst>
                                          <p:attrName>style.visibility</p:attrName>
                                        </p:attrNameLst>
                                      </p:cBhvr>
                                      <p:to>
                                        <p:strVal val="visible"/>
                                      </p:to>
                                    </p:set>
                                    <p:animEffect transition="in" filter="fade">
                                      <p:cBhvr>
                                        <p:cTn id="12" dur="500"/>
                                        <p:tgtEl>
                                          <p:spTgt spid="106499">
                                            <p:txEl>
                                              <p:pRg st="0" end="0"/>
                                            </p:txEl>
                                          </p:spTgt>
                                        </p:tgtEl>
                                      </p:cBhvr>
                                    </p:animEffect>
                                    <p:anim calcmode="lin" valueType="num">
                                      <p:cBhvr>
                                        <p:cTn id="13" dur="500" fill="hold"/>
                                        <p:tgtEl>
                                          <p:spTgt spid="106499">
                                            <p:txEl>
                                              <p:pRg st="0" end="0"/>
                                            </p:txEl>
                                          </p:spTgt>
                                        </p:tgtEl>
                                        <p:attrNameLst>
                                          <p:attrName>ppt_w</p:attrName>
                                        </p:attrNameLst>
                                      </p:cBhvr>
                                      <p:tavLst>
                                        <p:tav tm="0" fmla="#ppt_w*sin(2.5*pi*$)">
                                          <p:val>
                                            <p:fltVal val="0"/>
                                          </p:val>
                                        </p:tav>
                                        <p:tav tm="100000">
                                          <p:val>
                                            <p:fltVal val="1"/>
                                          </p:val>
                                        </p:tav>
                                      </p:tavLst>
                                    </p:anim>
                                    <p:anim calcmode="lin" valueType="num">
                                      <p:cBhvr>
                                        <p:cTn id="14" dur="500" fill="hold"/>
                                        <p:tgtEl>
                                          <p:spTgt spid="106499">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106500"/>
                                        </p:tgtEl>
                                        <p:attrNameLst>
                                          <p:attrName>style.visibility</p:attrName>
                                        </p:attrNameLst>
                                      </p:cBhvr>
                                      <p:to>
                                        <p:strVal val="visible"/>
                                      </p:to>
                                    </p:set>
                                    <p:anim calcmode="lin" valueType="num">
                                      <p:cBhvr>
                                        <p:cTn id="19" dur="2000" fill="hold"/>
                                        <p:tgtEl>
                                          <p:spTgt spid="106500"/>
                                        </p:tgtEl>
                                        <p:attrNameLst>
                                          <p:attrName>ppt_w</p:attrName>
                                        </p:attrNameLst>
                                      </p:cBhvr>
                                      <p:tavLst>
                                        <p:tav tm="0">
                                          <p:val>
                                            <p:fltVal val="0"/>
                                          </p:val>
                                        </p:tav>
                                        <p:tav tm="100000">
                                          <p:val>
                                            <p:strVal val="#ppt_w"/>
                                          </p:val>
                                        </p:tav>
                                      </p:tavLst>
                                    </p:anim>
                                    <p:anim calcmode="lin" valueType="num">
                                      <p:cBhvr>
                                        <p:cTn id="20" dur="2000" fill="hold"/>
                                        <p:tgtEl>
                                          <p:spTgt spid="106500"/>
                                        </p:tgtEl>
                                        <p:attrNameLst>
                                          <p:attrName>ppt_h</p:attrName>
                                        </p:attrNameLst>
                                      </p:cBhvr>
                                      <p:tavLst>
                                        <p:tav tm="0">
                                          <p:val>
                                            <p:fltVal val="0"/>
                                          </p:val>
                                        </p:tav>
                                        <p:tav tm="100000">
                                          <p:val>
                                            <p:strVal val="#ppt_h"/>
                                          </p:val>
                                        </p:tav>
                                      </p:tavLst>
                                    </p:anim>
                                    <p:animEffect transition="in" filter="fade">
                                      <p:cBhvr>
                                        <p:cTn id="21" dur="2000"/>
                                        <p:tgtEl>
                                          <p:spTgt spid="10650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nodeType="clickEffect">
                                  <p:stCondLst>
                                    <p:cond delay="0"/>
                                  </p:stCondLst>
                                  <p:childTnLst>
                                    <p:set>
                                      <p:cBhvr>
                                        <p:cTn id="25" dur="1" fill="hold">
                                          <p:stCondLst>
                                            <p:cond delay="0"/>
                                          </p:stCondLst>
                                        </p:cTn>
                                        <p:tgtEl>
                                          <p:spTgt spid="106503"/>
                                        </p:tgtEl>
                                        <p:attrNameLst>
                                          <p:attrName>style.visibility</p:attrName>
                                        </p:attrNameLst>
                                      </p:cBhvr>
                                      <p:to>
                                        <p:strVal val="visible"/>
                                      </p:to>
                                    </p:set>
                                    <p:anim calcmode="lin" valueType="num">
                                      <p:cBhvr>
                                        <p:cTn id="26" dur="500" fill="hold"/>
                                        <p:tgtEl>
                                          <p:spTgt spid="106503"/>
                                        </p:tgtEl>
                                        <p:attrNameLst>
                                          <p:attrName>ppt_w</p:attrName>
                                        </p:attrNameLst>
                                      </p:cBhvr>
                                      <p:tavLst>
                                        <p:tav tm="0">
                                          <p:val>
                                            <p:fltVal val="0"/>
                                          </p:val>
                                        </p:tav>
                                        <p:tav tm="100000">
                                          <p:val>
                                            <p:strVal val="#ppt_w"/>
                                          </p:val>
                                        </p:tav>
                                      </p:tavLst>
                                    </p:anim>
                                    <p:anim calcmode="lin" valueType="num">
                                      <p:cBhvr>
                                        <p:cTn id="27" dur="500" fill="hold"/>
                                        <p:tgtEl>
                                          <p:spTgt spid="106503"/>
                                        </p:tgtEl>
                                        <p:attrNameLst>
                                          <p:attrName>ppt_h</p:attrName>
                                        </p:attrNameLst>
                                      </p:cBhvr>
                                      <p:tavLst>
                                        <p:tav tm="0">
                                          <p:val>
                                            <p:fltVal val="0"/>
                                          </p:val>
                                        </p:tav>
                                        <p:tav tm="100000">
                                          <p:val>
                                            <p:strVal val="#ppt_h"/>
                                          </p:val>
                                        </p:tav>
                                      </p:tavLst>
                                    </p:anim>
                                    <p:animEffect transition="in" filter="fade">
                                      <p:cBhvr>
                                        <p:cTn id="28" dur="500"/>
                                        <p:tgtEl>
                                          <p:spTgt spid="106503"/>
                                        </p:tgtEl>
                                      </p:cBhvr>
                                    </p:animEffect>
                                  </p:childTnLst>
                                </p:cTn>
                              </p:par>
                            </p:childTnLst>
                          </p:cTn>
                        </p:par>
                        <p:par>
                          <p:cTn id="29" fill="hold" nodeType="afterGroup">
                            <p:stCondLst>
                              <p:cond delay="500"/>
                            </p:stCondLst>
                            <p:childTnLst>
                              <p:par>
                                <p:cTn id="30" presetID="0" presetClass="path" presetSubtype="0" repeatCount="indefinite" fill="hold" nodeType="afterEffect">
                                  <p:stCondLst>
                                    <p:cond delay="0"/>
                                  </p:stCondLst>
                                  <p:childTnLst>
                                    <p:animMotion origin="layout" path="M 6.94444E-6 -7.91908E-6 C 0.07084 0.04439 0.14167 0.08901 0.1889 0.10473 C 0.23612 0.12046 0.22969 0.12046 0.28351 0.09433 C 0.33733 0.0682 0.44879 -0.03145 0.51181 -0.05249 C 0.57483 -0.07353 0.61424 -0.03307 0.66146 -0.03145 C 0.70869 -0.02983 0.7599 -0.02105 0.79532 -0.04209 C 0.83074 -0.06313 0.85817 -0.10336 0.87396 -0.15746 C 0.88976 -0.21157 0.88976 -0.28949 0.88976 -0.36717 " pathEditMode="relative" ptsTypes="aaaaaaaA">
                                      <p:cBhvr>
                                        <p:cTn id="31" dur="2000" fill="hold"/>
                                        <p:tgtEl>
                                          <p:spTgt spid="106503"/>
                                        </p:tgtEl>
                                        <p:attrNameLst>
                                          <p:attrName>ppt_x</p:attrName>
                                          <p:attrName>ppt_y</p:attrName>
                                        </p:attrNameLst>
                                      </p:cBhvr>
                                    </p:animMotion>
                                  </p:childTnLst>
                                </p:cTn>
                              </p:par>
                            </p:childTnLst>
                          </p:cTn>
                        </p:par>
                        <p:par>
                          <p:cTn id="32" fill="hold" nodeType="afterGroup">
                            <p:stCondLst>
                              <p:cond delay="2500"/>
                            </p:stCondLst>
                            <p:childTnLst>
                              <p:par>
                                <p:cTn id="33" presetID="23" presetClass="entr" presetSubtype="16" fill="hold" grpId="0" nodeType="afterEffect">
                                  <p:stCondLst>
                                    <p:cond delay="0"/>
                                  </p:stCondLst>
                                  <p:childTnLst>
                                    <p:set>
                                      <p:cBhvr>
                                        <p:cTn id="34" dur="1" fill="hold">
                                          <p:stCondLst>
                                            <p:cond delay="0"/>
                                          </p:stCondLst>
                                        </p:cTn>
                                        <p:tgtEl>
                                          <p:spTgt spid="106502"/>
                                        </p:tgtEl>
                                        <p:attrNameLst>
                                          <p:attrName>style.visibility</p:attrName>
                                        </p:attrNameLst>
                                      </p:cBhvr>
                                      <p:to>
                                        <p:strVal val="visible"/>
                                      </p:to>
                                    </p:set>
                                    <p:anim calcmode="lin" valueType="num">
                                      <p:cBhvr>
                                        <p:cTn id="35" dur="1000" fill="hold"/>
                                        <p:tgtEl>
                                          <p:spTgt spid="106502"/>
                                        </p:tgtEl>
                                        <p:attrNameLst>
                                          <p:attrName>ppt_w</p:attrName>
                                        </p:attrNameLst>
                                      </p:cBhvr>
                                      <p:tavLst>
                                        <p:tav tm="0">
                                          <p:val>
                                            <p:fltVal val="0"/>
                                          </p:val>
                                        </p:tav>
                                        <p:tav tm="100000">
                                          <p:val>
                                            <p:strVal val="#ppt_w"/>
                                          </p:val>
                                        </p:tav>
                                      </p:tavLst>
                                    </p:anim>
                                    <p:anim calcmode="lin" valueType="num">
                                      <p:cBhvr>
                                        <p:cTn id="36" dur="1000" fill="hold"/>
                                        <p:tgtEl>
                                          <p:spTgt spid="106502"/>
                                        </p:tgtEl>
                                        <p:attrNameLst>
                                          <p:attrName>ppt_h</p:attrName>
                                        </p:attrNameLst>
                                      </p:cBhvr>
                                      <p:tavLst>
                                        <p:tav tm="0">
                                          <p:val>
                                            <p:fltVal val="0"/>
                                          </p:val>
                                        </p:tav>
                                        <p:tav tm="100000">
                                          <p:val>
                                            <p:strVal val="#ppt_h"/>
                                          </p:val>
                                        </p:tav>
                                      </p:tavLst>
                                    </p:anim>
                                  </p:childTnLst>
                                </p:cTn>
                              </p:par>
                            </p:childTnLst>
                          </p:cTn>
                        </p:par>
                        <p:par>
                          <p:cTn id="37" fill="hold" nodeType="afterGroup">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106505"/>
                                        </p:tgtEl>
                                        <p:attrNameLst>
                                          <p:attrName>style.visibility</p:attrName>
                                        </p:attrNameLst>
                                      </p:cBhvr>
                                      <p:to>
                                        <p:strVal val="visible"/>
                                      </p:to>
                                    </p:set>
                                    <p:anim calcmode="lin" valueType="num">
                                      <p:cBhvr>
                                        <p:cTn id="40" dur="1000" fill="hold"/>
                                        <p:tgtEl>
                                          <p:spTgt spid="106505"/>
                                        </p:tgtEl>
                                        <p:attrNameLst>
                                          <p:attrName>ppt_w</p:attrName>
                                        </p:attrNameLst>
                                      </p:cBhvr>
                                      <p:tavLst>
                                        <p:tav tm="0">
                                          <p:val>
                                            <p:fltVal val="0"/>
                                          </p:val>
                                        </p:tav>
                                        <p:tav tm="100000">
                                          <p:val>
                                            <p:strVal val="#ppt_w"/>
                                          </p:val>
                                        </p:tav>
                                      </p:tavLst>
                                    </p:anim>
                                    <p:anim calcmode="lin" valueType="num">
                                      <p:cBhvr>
                                        <p:cTn id="41" dur="1000" fill="hold"/>
                                        <p:tgtEl>
                                          <p:spTgt spid="106505"/>
                                        </p:tgtEl>
                                        <p:attrNameLst>
                                          <p:attrName>ppt_h</p:attrName>
                                        </p:attrNameLst>
                                      </p:cBhvr>
                                      <p:tavLst>
                                        <p:tav tm="0">
                                          <p:val>
                                            <p:fltVal val="0"/>
                                          </p:val>
                                        </p:tav>
                                        <p:tav tm="100000">
                                          <p:val>
                                            <p:strVal val="#ppt_h"/>
                                          </p:val>
                                        </p:tav>
                                      </p:tavLst>
                                    </p:anim>
                                  </p:childTnLst>
                                </p:cTn>
                              </p:par>
                            </p:childTnLst>
                          </p:cTn>
                        </p:par>
                        <p:par>
                          <p:cTn id="42" fill="hold" nodeType="afterGroup">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106504"/>
                                        </p:tgtEl>
                                        <p:attrNameLst>
                                          <p:attrName>style.visibility</p:attrName>
                                        </p:attrNameLst>
                                      </p:cBhvr>
                                      <p:to>
                                        <p:strVal val="visible"/>
                                      </p:to>
                                    </p:set>
                                    <p:anim calcmode="lin" valueType="num">
                                      <p:cBhvr>
                                        <p:cTn id="45" dur="1000" fill="hold"/>
                                        <p:tgtEl>
                                          <p:spTgt spid="106504"/>
                                        </p:tgtEl>
                                        <p:attrNameLst>
                                          <p:attrName>ppt_w</p:attrName>
                                        </p:attrNameLst>
                                      </p:cBhvr>
                                      <p:tavLst>
                                        <p:tav tm="0">
                                          <p:val>
                                            <p:fltVal val="0"/>
                                          </p:val>
                                        </p:tav>
                                        <p:tav tm="100000">
                                          <p:val>
                                            <p:strVal val="#ppt_w"/>
                                          </p:val>
                                        </p:tav>
                                      </p:tavLst>
                                    </p:anim>
                                    <p:anim calcmode="lin" valueType="num">
                                      <p:cBhvr>
                                        <p:cTn id="46" dur="1000" fill="hold"/>
                                        <p:tgtEl>
                                          <p:spTgt spid="106504"/>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500"/>
                            </p:stCondLst>
                            <p:childTnLst>
                              <p:par>
                                <p:cTn id="48" presetID="22" presetClass="entr" presetSubtype="4" fill="hold" grpId="0" nodeType="afterEffect">
                                  <p:stCondLst>
                                    <p:cond delay="0"/>
                                  </p:stCondLst>
                                  <p:childTnLst>
                                    <p:set>
                                      <p:cBhvr>
                                        <p:cTn id="49" dur="1" fill="hold">
                                          <p:stCondLst>
                                            <p:cond delay="0"/>
                                          </p:stCondLst>
                                        </p:cTn>
                                        <p:tgtEl>
                                          <p:spTgt spid="106516"/>
                                        </p:tgtEl>
                                        <p:attrNameLst>
                                          <p:attrName>style.visibility</p:attrName>
                                        </p:attrNameLst>
                                      </p:cBhvr>
                                      <p:to>
                                        <p:strVal val="visible"/>
                                      </p:to>
                                    </p:set>
                                    <p:animEffect transition="in" filter="wipe(down)">
                                      <p:cBhvr>
                                        <p:cTn id="50" dur="1000"/>
                                        <p:tgtEl>
                                          <p:spTgt spid="10651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06506"/>
                                        </p:tgtEl>
                                        <p:attrNameLst>
                                          <p:attrName>style.visibility</p:attrName>
                                        </p:attrNameLst>
                                      </p:cBhvr>
                                      <p:to>
                                        <p:strVal val="visible"/>
                                      </p:to>
                                    </p:set>
                                    <p:animEffect transition="in" filter="wipe(up)">
                                      <p:cBhvr>
                                        <p:cTn id="55" dur="500"/>
                                        <p:tgtEl>
                                          <p:spTgt spid="106506"/>
                                        </p:tgtEl>
                                      </p:cBhvr>
                                    </p:animEffect>
                                  </p:childTnLst>
                                </p:cTn>
                              </p:par>
                            </p:childTnLst>
                          </p:cTn>
                        </p:par>
                        <p:par>
                          <p:cTn id="56" fill="hold" nodeType="afterGroup">
                            <p:stCondLst>
                              <p:cond delay="500"/>
                            </p:stCondLst>
                            <p:childTnLst>
                              <p:par>
                                <p:cTn id="57" presetID="53" presetClass="entr" presetSubtype="0" fill="hold" grpId="0" nodeType="afterEffect">
                                  <p:stCondLst>
                                    <p:cond delay="0"/>
                                  </p:stCondLst>
                                  <p:childTnLst>
                                    <p:set>
                                      <p:cBhvr>
                                        <p:cTn id="58" dur="1" fill="hold">
                                          <p:stCondLst>
                                            <p:cond delay="0"/>
                                          </p:stCondLst>
                                        </p:cTn>
                                        <p:tgtEl>
                                          <p:spTgt spid="106515"/>
                                        </p:tgtEl>
                                        <p:attrNameLst>
                                          <p:attrName>style.visibility</p:attrName>
                                        </p:attrNameLst>
                                      </p:cBhvr>
                                      <p:to>
                                        <p:strVal val="visible"/>
                                      </p:to>
                                    </p:set>
                                    <p:anim calcmode="lin" valueType="num">
                                      <p:cBhvr>
                                        <p:cTn id="59" dur="500" fill="hold"/>
                                        <p:tgtEl>
                                          <p:spTgt spid="106515"/>
                                        </p:tgtEl>
                                        <p:attrNameLst>
                                          <p:attrName>ppt_w</p:attrName>
                                        </p:attrNameLst>
                                      </p:cBhvr>
                                      <p:tavLst>
                                        <p:tav tm="0">
                                          <p:val>
                                            <p:fltVal val="0"/>
                                          </p:val>
                                        </p:tav>
                                        <p:tav tm="100000">
                                          <p:val>
                                            <p:strVal val="#ppt_w"/>
                                          </p:val>
                                        </p:tav>
                                      </p:tavLst>
                                    </p:anim>
                                    <p:anim calcmode="lin" valueType="num">
                                      <p:cBhvr>
                                        <p:cTn id="60" dur="500" fill="hold"/>
                                        <p:tgtEl>
                                          <p:spTgt spid="106515"/>
                                        </p:tgtEl>
                                        <p:attrNameLst>
                                          <p:attrName>ppt_h</p:attrName>
                                        </p:attrNameLst>
                                      </p:cBhvr>
                                      <p:tavLst>
                                        <p:tav tm="0">
                                          <p:val>
                                            <p:fltVal val="0"/>
                                          </p:val>
                                        </p:tav>
                                        <p:tav tm="100000">
                                          <p:val>
                                            <p:strVal val="#ppt_h"/>
                                          </p:val>
                                        </p:tav>
                                      </p:tavLst>
                                    </p:anim>
                                    <p:animEffect transition="in" filter="fade">
                                      <p:cBhvr>
                                        <p:cTn id="61" dur="500"/>
                                        <p:tgtEl>
                                          <p:spTgt spid="106515"/>
                                        </p:tgtEl>
                                      </p:cBhvr>
                                    </p:animEffect>
                                  </p:childTnLst>
                                </p:cTn>
                              </p:par>
                            </p:childTnLst>
                          </p:cTn>
                        </p:par>
                        <p:par>
                          <p:cTn id="62" fill="hold" nodeType="afterGroup">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106511"/>
                                        </p:tgtEl>
                                        <p:attrNameLst>
                                          <p:attrName>style.visibility</p:attrName>
                                        </p:attrNameLst>
                                      </p:cBhvr>
                                      <p:to>
                                        <p:strVal val="visible"/>
                                      </p:to>
                                    </p:set>
                                    <p:animEffect transition="in" filter="wipe(left)">
                                      <p:cBhvr>
                                        <p:cTn id="65" dur="500"/>
                                        <p:tgtEl>
                                          <p:spTgt spid="106511"/>
                                        </p:tgtEl>
                                      </p:cBhvr>
                                    </p:animEffect>
                                  </p:childTnLst>
                                </p:cTn>
                              </p:par>
                            </p:childTnLst>
                          </p:cTn>
                        </p:par>
                        <p:par>
                          <p:cTn id="66" fill="hold" nodeType="afterGroup">
                            <p:stCondLst>
                              <p:cond delay="1500"/>
                            </p:stCondLst>
                            <p:childTnLst>
                              <p:par>
                                <p:cTn id="67" presetID="53" presetClass="entr" presetSubtype="0" fill="hold" grpId="0" nodeType="afterEffect">
                                  <p:stCondLst>
                                    <p:cond delay="0"/>
                                  </p:stCondLst>
                                  <p:childTnLst>
                                    <p:set>
                                      <p:cBhvr>
                                        <p:cTn id="68" dur="1" fill="hold">
                                          <p:stCondLst>
                                            <p:cond delay="0"/>
                                          </p:stCondLst>
                                        </p:cTn>
                                        <p:tgtEl>
                                          <p:spTgt spid="106512"/>
                                        </p:tgtEl>
                                        <p:attrNameLst>
                                          <p:attrName>style.visibility</p:attrName>
                                        </p:attrNameLst>
                                      </p:cBhvr>
                                      <p:to>
                                        <p:strVal val="visible"/>
                                      </p:to>
                                    </p:set>
                                    <p:anim calcmode="lin" valueType="num">
                                      <p:cBhvr>
                                        <p:cTn id="69" dur="500" fill="hold"/>
                                        <p:tgtEl>
                                          <p:spTgt spid="106512"/>
                                        </p:tgtEl>
                                        <p:attrNameLst>
                                          <p:attrName>ppt_w</p:attrName>
                                        </p:attrNameLst>
                                      </p:cBhvr>
                                      <p:tavLst>
                                        <p:tav tm="0">
                                          <p:val>
                                            <p:fltVal val="0"/>
                                          </p:val>
                                        </p:tav>
                                        <p:tav tm="100000">
                                          <p:val>
                                            <p:strVal val="#ppt_w"/>
                                          </p:val>
                                        </p:tav>
                                      </p:tavLst>
                                    </p:anim>
                                    <p:anim calcmode="lin" valueType="num">
                                      <p:cBhvr>
                                        <p:cTn id="70" dur="500" fill="hold"/>
                                        <p:tgtEl>
                                          <p:spTgt spid="106512"/>
                                        </p:tgtEl>
                                        <p:attrNameLst>
                                          <p:attrName>ppt_h</p:attrName>
                                        </p:attrNameLst>
                                      </p:cBhvr>
                                      <p:tavLst>
                                        <p:tav tm="0">
                                          <p:val>
                                            <p:fltVal val="0"/>
                                          </p:val>
                                        </p:tav>
                                        <p:tav tm="100000">
                                          <p:val>
                                            <p:strVal val="#ppt_h"/>
                                          </p:val>
                                        </p:tav>
                                      </p:tavLst>
                                    </p:anim>
                                    <p:animEffect transition="in" filter="fade">
                                      <p:cBhvr>
                                        <p:cTn id="71" dur="500"/>
                                        <p:tgtEl>
                                          <p:spTgt spid="106512"/>
                                        </p:tgtEl>
                                      </p:cBhvr>
                                    </p:animEffect>
                                  </p:childTnLst>
                                </p:cTn>
                              </p:par>
                            </p:childTnLst>
                          </p:cTn>
                        </p:par>
                        <p:par>
                          <p:cTn id="72" fill="hold" nodeType="afterGroup">
                            <p:stCondLst>
                              <p:cond delay="2000"/>
                            </p:stCondLst>
                            <p:childTnLst>
                              <p:par>
                                <p:cTn id="73" presetID="22" presetClass="entr" presetSubtype="1" fill="hold" grpId="0" nodeType="afterEffect">
                                  <p:stCondLst>
                                    <p:cond delay="0"/>
                                  </p:stCondLst>
                                  <p:childTnLst>
                                    <p:set>
                                      <p:cBhvr>
                                        <p:cTn id="74" dur="1" fill="hold">
                                          <p:stCondLst>
                                            <p:cond delay="0"/>
                                          </p:stCondLst>
                                        </p:cTn>
                                        <p:tgtEl>
                                          <p:spTgt spid="106510"/>
                                        </p:tgtEl>
                                        <p:attrNameLst>
                                          <p:attrName>style.visibility</p:attrName>
                                        </p:attrNameLst>
                                      </p:cBhvr>
                                      <p:to>
                                        <p:strVal val="visible"/>
                                      </p:to>
                                    </p:set>
                                    <p:animEffect transition="in" filter="wipe(up)">
                                      <p:cBhvr>
                                        <p:cTn id="75" dur="500"/>
                                        <p:tgtEl>
                                          <p:spTgt spid="106510"/>
                                        </p:tgtEl>
                                      </p:cBhvr>
                                    </p:animEffect>
                                  </p:childTnLst>
                                </p:cTn>
                              </p:par>
                            </p:childTnLst>
                          </p:cTn>
                        </p:par>
                        <p:par>
                          <p:cTn id="76" fill="hold" nodeType="afterGroup">
                            <p:stCondLst>
                              <p:cond delay="2500"/>
                            </p:stCondLst>
                            <p:childTnLst>
                              <p:par>
                                <p:cTn id="77" presetID="22" presetClass="entr" presetSubtype="8" fill="hold" grpId="0" nodeType="afterEffect">
                                  <p:stCondLst>
                                    <p:cond delay="0"/>
                                  </p:stCondLst>
                                  <p:childTnLst>
                                    <p:set>
                                      <p:cBhvr>
                                        <p:cTn id="78" dur="1" fill="hold">
                                          <p:stCondLst>
                                            <p:cond delay="0"/>
                                          </p:stCondLst>
                                        </p:cTn>
                                        <p:tgtEl>
                                          <p:spTgt spid="106507"/>
                                        </p:tgtEl>
                                        <p:attrNameLst>
                                          <p:attrName>style.visibility</p:attrName>
                                        </p:attrNameLst>
                                      </p:cBhvr>
                                      <p:to>
                                        <p:strVal val="visible"/>
                                      </p:to>
                                    </p:set>
                                    <p:animEffect transition="in" filter="wipe(left)">
                                      <p:cBhvr>
                                        <p:cTn id="79" dur="500"/>
                                        <p:tgtEl>
                                          <p:spTgt spid="106507"/>
                                        </p:tgtEl>
                                      </p:cBhvr>
                                    </p:animEffect>
                                  </p:childTnLst>
                                </p:cTn>
                              </p:par>
                            </p:childTnLst>
                          </p:cTn>
                        </p:par>
                        <p:par>
                          <p:cTn id="80" fill="hold" nodeType="afterGroup">
                            <p:stCondLst>
                              <p:cond delay="3000"/>
                            </p:stCondLst>
                            <p:childTnLst>
                              <p:par>
                                <p:cTn id="81" presetID="53" presetClass="entr" presetSubtype="0" fill="hold" grpId="0" nodeType="afterEffect">
                                  <p:stCondLst>
                                    <p:cond delay="0"/>
                                  </p:stCondLst>
                                  <p:childTnLst>
                                    <p:set>
                                      <p:cBhvr>
                                        <p:cTn id="82" dur="1" fill="hold">
                                          <p:stCondLst>
                                            <p:cond delay="0"/>
                                          </p:stCondLst>
                                        </p:cTn>
                                        <p:tgtEl>
                                          <p:spTgt spid="106513"/>
                                        </p:tgtEl>
                                        <p:attrNameLst>
                                          <p:attrName>style.visibility</p:attrName>
                                        </p:attrNameLst>
                                      </p:cBhvr>
                                      <p:to>
                                        <p:strVal val="visible"/>
                                      </p:to>
                                    </p:set>
                                    <p:anim calcmode="lin" valueType="num">
                                      <p:cBhvr>
                                        <p:cTn id="83" dur="500" fill="hold"/>
                                        <p:tgtEl>
                                          <p:spTgt spid="106513"/>
                                        </p:tgtEl>
                                        <p:attrNameLst>
                                          <p:attrName>ppt_w</p:attrName>
                                        </p:attrNameLst>
                                      </p:cBhvr>
                                      <p:tavLst>
                                        <p:tav tm="0">
                                          <p:val>
                                            <p:fltVal val="0"/>
                                          </p:val>
                                        </p:tav>
                                        <p:tav tm="100000">
                                          <p:val>
                                            <p:strVal val="#ppt_w"/>
                                          </p:val>
                                        </p:tav>
                                      </p:tavLst>
                                    </p:anim>
                                    <p:anim calcmode="lin" valueType="num">
                                      <p:cBhvr>
                                        <p:cTn id="84" dur="500" fill="hold"/>
                                        <p:tgtEl>
                                          <p:spTgt spid="106513"/>
                                        </p:tgtEl>
                                        <p:attrNameLst>
                                          <p:attrName>ppt_h</p:attrName>
                                        </p:attrNameLst>
                                      </p:cBhvr>
                                      <p:tavLst>
                                        <p:tav tm="0">
                                          <p:val>
                                            <p:fltVal val="0"/>
                                          </p:val>
                                        </p:tav>
                                        <p:tav tm="100000">
                                          <p:val>
                                            <p:strVal val="#ppt_h"/>
                                          </p:val>
                                        </p:tav>
                                      </p:tavLst>
                                    </p:anim>
                                    <p:animEffect transition="in" filter="fade">
                                      <p:cBhvr>
                                        <p:cTn id="85" dur="500"/>
                                        <p:tgtEl>
                                          <p:spTgt spid="106513"/>
                                        </p:tgtEl>
                                      </p:cBhvr>
                                    </p:animEffect>
                                  </p:childTnLst>
                                </p:cTn>
                              </p:par>
                            </p:childTnLst>
                          </p:cTn>
                        </p:par>
                        <p:par>
                          <p:cTn id="86" fill="hold" nodeType="afterGroup">
                            <p:stCondLst>
                              <p:cond delay="3500"/>
                            </p:stCondLst>
                            <p:childTnLst>
                              <p:par>
                                <p:cTn id="87" presetID="22" presetClass="entr" presetSubtype="2" fill="hold" grpId="0" nodeType="afterEffect">
                                  <p:stCondLst>
                                    <p:cond delay="0"/>
                                  </p:stCondLst>
                                  <p:childTnLst>
                                    <p:set>
                                      <p:cBhvr>
                                        <p:cTn id="88" dur="1" fill="hold">
                                          <p:stCondLst>
                                            <p:cond delay="0"/>
                                          </p:stCondLst>
                                        </p:cTn>
                                        <p:tgtEl>
                                          <p:spTgt spid="106509"/>
                                        </p:tgtEl>
                                        <p:attrNameLst>
                                          <p:attrName>style.visibility</p:attrName>
                                        </p:attrNameLst>
                                      </p:cBhvr>
                                      <p:to>
                                        <p:strVal val="visible"/>
                                      </p:to>
                                    </p:set>
                                    <p:animEffect transition="in" filter="wipe(right)">
                                      <p:cBhvr>
                                        <p:cTn id="89" dur="500"/>
                                        <p:tgtEl>
                                          <p:spTgt spid="106509"/>
                                        </p:tgtEl>
                                      </p:cBhvr>
                                    </p:animEffect>
                                  </p:childTnLst>
                                </p:cTn>
                              </p:par>
                            </p:childTnLst>
                          </p:cTn>
                        </p:par>
                        <p:par>
                          <p:cTn id="90" fill="hold" nodeType="afterGroup">
                            <p:stCondLst>
                              <p:cond delay="4000"/>
                            </p:stCondLst>
                            <p:childTnLst>
                              <p:par>
                                <p:cTn id="91" presetID="22" presetClass="entr" presetSubtype="4" fill="hold" grpId="0" nodeType="afterEffect">
                                  <p:stCondLst>
                                    <p:cond delay="0"/>
                                  </p:stCondLst>
                                  <p:childTnLst>
                                    <p:set>
                                      <p:cBhvr>
                                        <p:cTn id="92" dur="1" fill="hold">
                                          <p:stCondLst>
                                            <p:cond delay="0"/>
                                          </p:stCondLst>
                                        </p:cTn>
                                        <p:tgtEl>
                                          <p:spTgt spid="106508"/>
                                        </p:tgtEl>
                                        <p:attrNameLst>
                                          <p:attrName>style.visibility</p:attrName>
                                        </p:attrNameLst>
                                      </p:cBhvr>
                                      <p:to>
                                        <p:strVal val="visible"/>
                                      </p:to>
                                    </p:set>
                                    <p:animEffect transition="in" filter="wipe(down)">
                                      <p:cBhvr>
                                        <p:cTn id="93" dur="500"/>
                                        <p:tgtEl>
                                          <p:spTgt spid="106508"/>
                                        </p:tgtEl>
                                      </p:cBhvr>
                                    </p:animEffect>
                                  </p:childTnLst>
                                </p:cTn>
                              </p:par>
                            </p:childTnLst>
                          </p:cTn>
                        </p:par>
                        <p:par>
                          <p:cTn id="94" fill="hold" nodeType="afterGroup">
                            <p:stCondLst>
                              <p:cond delay="4500"/>
                            </p:stCondLst>
                            <p:childTnLst>
                              <p:par>
                                <p:cTn id="95" presetID="53" presetClass="entr" presetSubtype="0" fill="hold" grpId="0" nodeType="afterEffect">
                                  <p:stCondLst>
                                    <p:cond delay="0"/>
                                  </p:stCondLst>
                                  <p:childTnLst>
                                    <p:set>
                                      <p:cBhvr>
                                        <p:cTn id="96" dur="1" fill="hold">
                                          <p:stCondLst>
                                            <p:cond delay="0"/>
                                          </p:stCondLst>
                                        </p:cTn>
                                        <p:tgtEl>
                                          <p:spTgt spid="106514"/>
                                        </p:tgtEl>
                                        <p:attrNameLst>
                                          <p:attrName>style.visibility</p:attrName>
                                        </p:attrNameLst>
                                      </p:cBhvr>
                                      <p:to>
                                        <p:strVal val="visible"/>
                                      </p:to>
                                    </p:set>
                                    <p:anim calcmode="lin" valueType="num">
                                      <p:cBhvr>
                                        <p:cTn id="97" dur="500" fill="hold"/>
                                        <p:tgtEl>
                                          <p:spTgt spid="106514"/>
                                        </p:tgtEl>
                                        <p:attrNameLst>
                                          <p:attrName>ppt_w</p:attrName>
                                        </p:attrNameLst>
                                      </p:cBhvr>
                                      <p:tavLst>
                                        <p:tav tm="0">
                                          <p:val>
                                            <p:fltVal val="0"/>
                                          </p:val>
                                        </p:tav>
                                        <p:tav tm="100000">
                                          <p:val>
                                            <p:strVal val="#ppt_w"/>
                                          </p:val>
                                        </p:tav>
                                      </p:tavLst>
                                    </p:anim>
                                    <p:anim calcmode="lin" valueType="num">
                                      <p:cBhvr>
                                        <p:cTn id="98" dur="500" fill="hold"/>
                                        <p:tgtEl>
                                          <p:spTgt spid="106514"/>
                                        </p:tgtEl>
                                        <p:attrNameLst>
                                          <p:attrName>ppt_h</p:attrName>
                                        </p:attrNameLst>
                                      </p:cBhvr>
                                      <p:tavLst>
                                        <p:tav tm="0">
                                          <p:val>
                                            <p:fltVal val="0"/>
                                          </p:val>
                                        </p:tav>
                                        <p:tav tm="100000">
                                          <p:val>
                                            <p:strVal val="#ppt_h"/>
                                          </p:val>
                                        </p:tav>
                                      </p:tavLst>
                                    </p:anim>
                                    <p:animEffect transition="in" filter="fade">
                                      <p:cBhvr>
                                        <p:cTn id="99" dur="500"/>
                                        <p:tgtEl>
                                          <p:spTgt spid="106514"/>
                                        </p:tgtEl>
                                      </p:cBhvr>
                                    </p:animEffect>
                                  </p:childTnLst>
                                </p:cTn>
                              </p:par>
                            </p:childTnLst>
                          </p:cTn>
                        </p:par>
                        <p:par>
                          <p:cTn id="100" fill="hold" nodeType="afterGroup">
                            <p:stCondLst>
                              <p:cond delay="5000"/>
                            </p:stCondLst>
                            <p:childTnLst>
                              <p:par>
                                <p:cTn id="101" presetID="22" presetClass="entr" presetSubtype="4" fill="hold" grpId="0" nodeType="afterEffect">
                                  <p:stCondLst>
                                    <p:cond delay="0"/>
                                  </p:stCondLst>
                                  <p:childTnLst>
                                    <p:set>
                                      <p:cBhvr>
                                        <p:cTn id="102" dur="1" fill="hold">
                                          <p:stCondLst>
                                            <p:cond delay="0"/>
                                          </p:stCondLst>
                                        </p:cTn>
                                        <p:tgtEl>
                                          <p:spTgt spid="106517"/>
                                        </p:tgtEl>
                                        <p:attrNameLst>
                                          <p:attrName>style.visibility</p:attrName>
                                        </p:attrNameLst>
                                      </p:cBhvr>
                                      <p:to>
                                        <p:strVal val="visible"/>
                                      </p:to>
                                    </p:set>
                                    <p:animEffect transition="in" filter="wipe(down)">
                                      <p:cBhvr>
                                        <p:cTn id="103" dur="500"/>
                                        <p:tgtEl>
                                          <p:spTgt spid="106517"/>
                                        </p:tgtEl>
                                      </p:cBhvr>
                                    </p:animEffect>
                                  </p:childTnLst>
                                </p:cTn>
                              </p:par>
                            </p:childTnLst>
                          </p:cTn>
                        </p:par>
                        <p:par>
                          <p:cTn id="104" fill="hold" nodeType="afterGroup">
                            <p:stCondLst>
                              <p:cond delay="5500"/>
                            </p:stCondLst>
                            <p:childTnLst>
                              <p:par>
                                <p:cTn id="105" presetID="53" presetClass="entr" presetSubtype="0" fill="hold" grpId="0" nodeType="afterEffect">
                                  <p:stCondLst>
                                    <p:cond delay="0"/>
                                  </p:stCondLst>
                                  <p:childTnLst>
                                    <p:set>
                                      <p:cBhvr>
                                        <p:cTn id="106" dur="1" fill="hold">
                                          <p:stCondLst>
                                            <p:cond delay="0"/>
                                          </p:stCondLst>
                                        </p:cTn>
                                        <p:tgtEl>
                                          <p:spTgt spid="106518"/>
                                        </p:tgtEl>
                                        <p:attrNameLst>
                                          <p:attrName>style.visibility</p:attrName>
                                        </p:attrNameLst>
                                      </p:cBhvr>
                                      <p:to>
                                        <p:strVal val="visible"/>
                                      </p:to>
                                    </p:set>
                                    <p:anim calcmode="lin" valueType="num">
                                      <p:cBhvr>
                                        <p:cTn id="107" dur="500" fill="hold"/>
                                        <p:tgtEl>
                                          <p:spTgt spid="106518"/>
                                        </p:tgtEl>
                                        <p:attrNameLst>
                                          <p:attrName>ppt_w</p:attrName>
                                        </p:attrNameLst>
                                      </p:cBhvr>
                                      <p:tavLst>
                                        <p:tav tm="0">
                                          <p:val>
                                            <p:fltVal val="0"/>
                                          </p:val>
                                        </p:tav>
                                        <p:tav tm="100000">
                                          <p:val>
                                            <p:strVal val="#ppt_w"/>
                                          </p:val>
                                        </p:tav>
                                      </p:tavLst>
                                    </p:anim>
                                    <p:anim calcmode="lin" valueType="num">
                                      <p:cBhvr>
                                        <p:cTn id="108" dur="500" fill="hold"/>
                                        <p:tgtEl>
                                          <p:spTgt spid="106518"/>
                                        </p:tgtEl>
                                        <p:attrNameLst>
                                          <p:attrName>ppt_h</p:attrName>
                                        </p:attrNameLst>
                                      </p:cBhvr>
                                      <p:tavLst>
                                        <p:tav tm="0">
                                          <p:val>
                                            <p:fltVal val="0"/>
                                          </p:val>
                                        </p:tav>
                                        <p:tav tm="100000">
                                          <p:val>
                                            <p:strVal val="#ppt_h"/>
                                          </p:val>
                                        </p:tav>
                                      </p:tavLst>
                                    </p:anim>
                                    <p:animEffect transition="in" filter="fade">
                                      <p:cBhvr>
                                        <p:cTn id="109" dur="500"/>
                                        <p:tgtEl>
                                          <p:spTgt spid="106518"/>
                                        </p:tgtEl>
                                      </p:cBhvr>
                                    </p:animEffect>
                                  </p:childTnLst>
                                </p:cTn>
                              </p:par>
                            </p:childTnLst>
                          </p:cTn>
                        </p:par>
                        <p:par>
                          <p:cTn id="110" fill="hold" nodeType="afterGroup">
                            <p:stCondLst>
                              <p:cond delay="6000"/>
                            </p:stCondLst>
                            <p:childTnLst>
                              <p:par>
                                <p:cTn id="111" presetID="22" presetClass="entr" presetSubtype="1" fill="hold" grpId="0" nodeType="afterEffect">
                                  <p:stCondLst>
                                    <p:cond delay="0"/>
                                  </p:stCondLst>
                                  <p:childTnLst>
                                    <p:set>
                                      <p:cBhvr>
                                        <p:cTn id="112" dur="1" fill="hold">
                                          <p:stCondLst>
                                            <p:cond delay="0"/>
                                          </p:stCondLst>
                                        </p:cTn>
                                        <p:tgtEl>
                                          <p:spTgt spid="106519"/>
                                        </p:tgtEl>
                                        <p:attrNameLst>
                                          <p:attrName>style.visibility</p:attrName>
                                        </p:attrNameLst>
                                      </p:cBhvr>
                                      <p:to>
                                        <p:strVal val="visible"/>
                                      </p:to>
                                    </p:set>
                                    <p:animEffect transition="in" filter="wipe(up)">
                                      <p:cBhvr>
                                        <p:cTn id="113" dur="500"/>
                                        <p:tgtEl>
                                          <p:spTgt spid="106519"/>
                                        </p:tgtEl>
                                      </p:cBhvr>
                                    </p:animEffect>
                                  </p:childTnLst>
                                </p:cTn>
                              </p:par>
                            </p:childTnLst>
                          </p:cTn>
                        </p:par>
                        <p:par>
                          <p:cTn id="114" fill="hold" nodeType="afterGroup">
                            <p:stCondLst>
                              <p:cond delay="6500"/>
                            </p:stCondLst>
                            <p:childTnLst>
                              <p:par>
                                <p:cTn id="115" presetID="53" presetClass="entr" presetSubtype="0" fill="hold" grpId="0" nodeType="afterEffect">
                                  <p:stCondLst>
                                    <p:cond delay="0"/>
                                  </p:stCondLst>
                                  <p:childTnLst>
                                    <p:set>
                                      <p:cBhvr>
                                        <p:cTn id="116" dur="1" fill="hold">
                                          <p:stCondLst>
                                            <p:cond delay="0"/>
                                          </p:stCondLst>
                                        </p:cTn>
                                        <p:tgtEl>
                                          <p:spTgt spid="106520"/>
                                        </p:tgtEl>
                                        <p:attrNameLst>
                                          <p:attrName>style.visibility</p:attrName>
                                        </p:attrNameLst>
                                      </p:cBhvr>
                                      <p:to>
                                        <p:strVal val="visible"/>
                                      </p:to>
                                    </p:set>
                                    <p:anim calcmode="lin" valueType="num">
                                      <p:cBhvr>
                                        <p:cTn id="117" dur="500" fill="hold"/>
                                        <p:tgtEl>
                                          <p:spTgt spid="106520"/>
                                        </p:tgtEl>
                                        <p:attrNameLst>
                                          <p:attrName>ppt_w</p:attrName>
                                        </p:attrNameLst>
                                      </p:cBhvr>
                                      <p:tavLst>
                                        <p:tav tm="0">
                                          <p:val>
                                            <p:fltVal val="0"/>
                                          </p:val>
                                        </p:tav>
                                        <p:tav tm="100000">
                                          <p:val>
                                            <p:strVal val="#ppt_w"/>
                                          </p:val>
                                        </p:tav>
                                      </p:tavLst>
                                    </p:anim>
                                    <p:anim calcmode="lin" valueType="num">
                                      <p:cBhvr>
                                        <p:cTn id="118" dur="500" fill="hold"/>
                                        <p:tgtEl>
                                          <p:spTgt spid="106520"/>
                                        </p:tgtEl>
                                        <p:attrNameLst>
                                          <p:attrName>ppt_h</p:attrName>
                                        </p:attrNameLst>
                                      </p:cBhvr>
                                      <p:tavLst>
                                        <p:tav tm="0">
                                          <p:val>
                                            <p:fltVal val="0"/>
                                          </p:val>
                                        </p:tav>
                                        <p:tav tm="100000">
                                          <p:val>
                                            <p:strVal val="#ppt_h"/>
                                          </p:val>
                                        </p:tav>
                                      </p:tavLst>
                                    </p:anim>
                                    <p:animEffect transition="in" filter="fade">
                                      <p:cBhvr>
                                        <p:cTn id="119" dur="500"/>
                                        <p:tgtEl>
                                          <p:spTgt spid="106520"/>
                                        </p:tgtEl>
                                      </p:cBhvr>
                                    </p:animEffect>
                                  </p:childTnLst>
                                </p:cTn>
                              </p:par>
                            </p:childTnLst>
                          </p:cTn>
                        </p:par>
                        <p:par>
                          <p:cTn id="120" fill="hold" nodeType="afterGroup">
                            <p:stCondLst>
                              <p:cond delay="7000"/>
                            </p:stCondLst>
                            <p:childTnLst>
                              <p:par>
                                <p:cTn id="121" presetID="22" presetClass="entr" presetSubtype="2" fill="hold" grpId="0" nodeType="afterEffect">
                                  <p:stCondLst>
                                    <p:cond delay="0"/>
                                  </p:stCondLst>
                                  <p:childTnLst>
                                    <p:set>
                                      <p:cBhvr>
                                        <p:cTn id="122" dur="1" fill="hold">
                                          <p:stCondLst>
                                            <p:cond delay="0"/>
                                          </p:stCondLst>
                                        </p:cTn>
                                        <p:tgtEl>
                                          <p:spTgt spid="106525"/>
                                        </p:tgtEl>
                                        <p:attrNameLst>
                                          <p:attrName>style.visibility</p:attrName>
                                        </p:attrNameLst>
                                      </p:cBhvr>
                                      <p:to>
                                        <p:strVal val="visible"/>
                                      </p:to>
                                    </p:set>
                                    <p:animEffect transition="in" filter="wipe(right)">
                                      <p:cBhvr>
                                        <p:cTn id="123" dur="500"/>
                                        <p:tgtEl>
                                          <p:spTgt spid="106525"/>
                                        </p:tgtEl>
                                      </p:cBhvr>
                                    </p:animEffect>
                                  </p:childTnLst>
                                </p:cTn>
                              </p:par>
                            </p:childTnLst>
                          </p:cTn>
                        </p:par>
                        <p:par>
                          <p:cTn id="124" fill="hold" nodeType="afterGroup">
                            <p:stCondLst>
                              <p:cond delay="7500"/>
                            </p:stCondLst>
                            <p:childTnLst>
                              <p:par>
                                <p:cTn id="125" presetID="53" presetClass="entr" presetSubtype="0" fill="hold" grpId="0" nodeType="afterEffect">
                                  <p:stCondLst>
                                    <p:cond delay="0"/>
                                  </p:stCondLst>
                                  <p:childTnLst>
                                    <p:set>
                                      <p:cBhvr>
                                        <p:cTn id="126" dur="1" fill="hold">
                                          <p:stCondLst>
                                            <p:cond delay="0"/>
                                          </p:stCondLst>
                                        </p:cTn>
                                        <p:tgtEl>
                                          <p:spTgt spid="106526"/>
                                        </p:tgtEl>
                                        <p:attrNameLst>
                                          <p:attrName>style.visibility</p:attrName>
                                        </p:attrNameLst>
                                      </p:cBhvr>
                                      <p:to>
                                        <p:strVal val="visible"/>
                                      </p:to>
                                    </p:set>
                                    <p:anim calcmode="lin" valueType="num">
                                      <p:cBhvr>
                                        <p:cTn id="127" dur="500" fill="hold"/>
                                        <p:tgtEl>
                                          <p:spTgt spid="106526"/>
                                        </p:tgtEl>
                                        <p:attrNameLst>
                                          <p:attrName>ppt_w</p:attrName>
                                        </p:attrNameLst>
                                      </p:cBhvr>
                                      <p:tavLst>
                                        <p:tav tm="0">
                                          <p:val>
                                            <p:fltVal val="0"/>
                                          </p:val>
                                        </p:tav>
                                        <p:tav tm="100000">
                                          <p:val>
                                            <p:strVal val="#ppt_w"/>
                                          </p:val>
                                        </p:tav>
                                      </p:tavLst>
                                    </p:anim>
                                    <p:anim calcmode="lin" valueType="num">
                                      <p:cBhvr>
                                        <p:cTn id="128" dur="500" fill="hold"/>
                                        <p:tgtEl>
                                          <p:spTgt spid="106526"/>
                                        </p:tgtEl>
                                        <p:attrNameLst>
                                          <p:attrName>ppt_h</p:attrName>
                                        </p:attrNameLst>
                                      </p:cBhvr>
                                      <p:tavLst>
                                        <p:tav tm="0">
                                          <p:val>
                                            <p:fltVal val="0"/>
                                          </p:val>
                                        </p:tav>
                                        <p:tav tm="100000">
                                          <p:val>
                                            <p:strVal val="#ppt_h"/>
                                          </p:val>
                                        </p:tav>
                                      </p:tavLst>
                                    </p:anim>
                                    <p:animEffect transition="in" filter="fade">
                                      <p:cBhvr>
                                        <p:cTn id="129" dur="500"/>
                                        <p:tgtEl>
                                          <p:spTgt spid="106526"/>
                                        </p:tgtEl>
                                      </p:cBhvr>
                                    </p:animEffect>
                                  </p:childTnLst>
                                </p:cTn>
                              </p:par>
                            </p:childTnLst>
                          </p:cTn>
                        </p:par>
                        <p:par>
                          <p:cTn id="130" fill="hold" nodeType="afterGroup">
                            <p:stCondLst>
                              <p:cond delay="8000"/>
                            </p:stCondLst>
                            <p:childTnLst>
                              <p:par>
                                <p:cTn id="131" presetID="22" presetClass="entr" presetSubtype="1" fill="hold" grpId="0" nodeType="afterEffect">
                                  <p:stCondLst>
                                    <p:cond delay="0"/>
                                  </p:stCondLst>
                                  <p:childTnLst>
                                    <p:set>
                                      <p:cBhvr>
                                        <p:cTn id="132" dur="1" fill="hold">
                                          <p:stCondLst>
                                            <p:cond delay="0"/>
                                          </p:stCondLst>
                                        </p:cTn>
                                        <p:tgtEl>
                                          <p:spTgt spid="106528"/>
                                        </p:tgtEl>
                                        <p:attrNameLst>
                                          <p:attrName>style.visibility</p:attrName>
                                        </p:attrNameLst>
                                      </p:cBhvr>
                                      <p:to>
                                        <p:strVal val="visible"/>
                                      </p:to>
                                    </p:set>
                                    <p:animEffect transition="in" filter="wipe(up)">
                                      <p:cBhvr>
                                        <p:cTn id="133" dur="500"/>
                                        <p:tgtEl>
                                          <p:spTgt spid="106528"/>
                                        </p:tgtEl>
                                      </p:cBhvr>
                                    </p:animEffect>
                                  </p:childTnLst>
                                </p:cTn>
                              </p:par>
                            </p:childTnLst>
                          </p:cTn>
                        </p:par>
                        <p:par>
                          <p:cTn id="134" fill="hold" nodeType="afterGroup">
                            <p:stCondLst>
                              <p:cond delay="8500"/>
                            </p:stCondLst>
                            <p:childTnLst>
                              <p:par>
                                <p:cTn id="135" presetID="22" presetClass="entr" presetSubtype="2" fill="hold" grpId="0" nodeType="afterEffect">
                                  <p:stCondLst>
                                    <p:cond delay="0"/>
                                  </p:stCondLst>
                                  <p:childTnLst>
                                    <p:set>
                                      <p:cBhvr>
                                        <p:cTn id="136" dur="1" fill="hold">
                                          <p:stCondLst>
                                            <p:cond delay="0"/>
                                          </p:stCondLst>
                                        </p:cTn>
                                        <p:tgtEl>
                                          <p:spTgt spid="106521"/>
                                        </p:tgtEl>
                                        <p:attrNameLst>
                                          <p:attrName>style.visibility</p:attrName>
                                        </p:attrNameLst>
                                      </p:cBhvr>
                                      <p:to>
                                        <p:strVal val="visible"/>
                                      </p:to>
                                    </p:set>
                                    <p:animEffect transition="in" filter="wipe(right)">
                                      <p:cBhvr>
                                        <p:cTn id="137" dur="500"/>
                                        <p:tgtEl>
                                          <p:spTgt spid="106521"/>
                                        </p:tgtEl>
                                      </p:cBhvr>
                                    </p:animEffect>
                                  </p:childTnLst>
                                </p:cTn>
                              </p:par>
                            </p:childTnLst>
                          </p:cTn>
                        </p:par>
                        <p:par>
                          <p:cTn id="138" fill="hold" nodeType="afterGroup">
                            <p:stCondLst>
                              <p:cond delay="9000"/>
                            </p:stCondLst>
                            <p:childTnLst>
                              <p:par>
                                <p:cTn id="139" presetID="53" presetClass="entr" presetSubtype="0" fill="hold" grpId="0" nodeType="afterEffect">
                                  <p:stCondLst>
                                    <p:cond delay="0"/>
                                  </p:stCondLst>
                                  <p:childTnLst>
                                    <p:set>
                                      <p:cBhvr>
                                        <p:cTn id="140" dur="1" fill="hold">
                                          <p:stCondLst>
                                            <p:cond delay="0"/>
                                          </p:stCondLst>
                                        </p:cTn>
                                        <p:tgtEl>
                                          <p:spTgt spid="106522"/>
                                        </p:tgtEl>
                                        <p:attrNameLst>
                                          <p:attrName>style.visibility</p:attrName>
                                        </p:attrNameLst>
                                      </p:cBhvr>
                                      <p:to>
                                        <p:strVal val="visible"/>
                                      </p:to>
                                    </p:set>
                                    <p:anim calcmode="lin" valueType="num">
                                      <p:cBhvr>
                                        <p:cTn id="141" dur="500" fill="hold"/>
                                        <p:tgtEl>
                                          <p:spTgt spid="106522"/>
                                        </p:tgtEl>
                                        <p:attrNameLst>
                                          <p:attrName>ppt_w</p:attrName>
                                        </p:attrNameLst>
                                      </p:cBhvr>
                                      <p:tavLst>
                                        <p:tav tm="0">
                                          <p:val>
                                            <p:fltVal val="0"/>
                                          </p:val>
                                        </p:tav>
                                        <p:tav tm="100000">
                                          <p:val>
                                            <p:strVal val="#ppt_w"/>
                                          </p:val>
                                        </p:tav>
                                      </p:tavLst>
                                    </p:anim>
                                    <p:anim calcmode="lin" valueType="num">
                                      <p:cBhvr>
                                        <p:cTn id="142" dur="500" fill="hold"/>
                                        <p:tgtEl>
                                          <p:spTgt spid="106522"/>
                                        </p:tgtEl>
                                        <p:attrNameLst>
                                          <p:attrName>ppt_h</p:attrName>
                                        </p:attrNameLst>
                                      </p:cBhvr>
                                      <p:tavLst>
                                        <p:tav tm="0">
                                          <p:val>
                                            <p:fltVal val="0"/>
                                          </p:val>
                                        </p:tav>
                                        <p:tav tm="100000">
                                          <p:val>
                                            <p:strVal val="#ppt_h"/>
                                          </p:val>
                                        </p:tav>
                                      </p:tavLst>
                                    </p:anim>
                                    <p:animEffect transition="in" filter="fade">
                                      <p:cBhvr>
                                        <p:cTn id="143" dur="500"/>
                                        <p:tgtEl>
                                          <p:spTgt spid="106522"/>
                                        </p:tgtEl>
                                      </p:cBhvr>
                                    </p:animEffect>
                                  </p:childTnLst>
                                </p:cTn>
                              </p:par>
                            </p:childTnLst>
                          </p:cTn>
                        </p:par>
                        <p:par>
                          <p:cTn id="144" fill="hold" nodeType="afterGroup">
                            <p:stCondLst>
                              <p:cond delay="9500"/>
                            </p:stCondLst>
                            <p:childTnLst>
                              <p:par>
                                <p:cTn id="145" presetID="22" presetClass="entr" presetSubtype="8" fill="hold" grpId="0" nodeType="afterEffect">
                                  <p:stCondLst>
                                    <p:cond delay="0"/>
                                  </p:stCondLst>
                                  <p:childTnLst>
                                    <p:set>
                                      <p:cBhvr>
                                        <p:cTn id="146" dur="1" fill="hold">
                                          <p:stCondLst>
                                            <p:cond delay="0"/>
                                          </p:stCondLst>
                                        </p:cTn>
                                        <p:tgtEl>
                                          <p:spTgt spid="106527"/>
                                        </p:tgtEl>
                                        <p:attrNameLst>
                                          <p:attrName>style.visibility</p:attrName>
                                        </p:attrNameLst>
                                      </p:cBhvr>
                                      <p:to>
                                        <p:strVal val="visible"/>
                                      </p:to>
                                    </p:set>
                                    <p:animEffect transition="in" filter="wipe(left)">
                                      <p:cBhvr>
                                        <p:cTn id="147" dur="500"/>
                                        <p:tgtEl>
                                          <p:spTgt spid="106527"/>
                                        </p:tgtEl>
                                      </p:cBhvr>
                                    </p:animEffect>
                                  </p:childTnLst>
                                </p:cTn>
                              </p:par>
                            </p:childTnLst>
                          </p:cTn>
                        </p:par>
                        <p:par>
                          <p:cTn id="148" fill="hold" nodeType="afterGroup">
                            <p:stCondLst>
                              <p:cond delay="10000"/>
                            </p:stCondLst>
                            <p:childTnLst>
                              <p:par>
                                <p:cTn id="149" presetID="22" presetClass="entr" presetSubtype="4" fill="hold" grpId="0" nodeType="afterEffect">
                                  <p:stCondLst>
                                    <p:cond delay="0"/>
                                  </p:stCondLst>
                                  <p:childTnLst>
                                    <p:set>
                                      <p:cBhvr>
                                        <p:cTn id="150" dur="1" fill="hold">
                                          <p:stCondLst>
                                            <p:cond delay="0"/>
                                          </p:stCondLst>
                                        </p:cTn>
                                        <p:tgtEl>
                                          <p:spTgt spid="106523"/>
                                        </p:tgtEl>
                                        <p:attrNameLst>
                                          <p:attrName>style.visibility</p:attrName>
                                        </p:attrNameLst>
                                      </p:cBhvr>
                                      <p:to>
                                        <p:strVal val="visible"/>
                                      </p:to>
                                    </p:set>
                                    <p:animEffect transition="in" filter="wipe(down)">
                                      <p:cBhvr>
                                        <p:cTn id="151" dur="500"/>
                                        <p:tgtEl>
                                          <p:spTgt spid="106523"/>
                                        </p:tgtEl>
                                      </p:cBhvr>
                                    </p:animEffect>
                                  </p:childTnLst>
                                </p:cTn>
                              </p:par>
                            </p:childTnLst>
                          </p:cTn>
                        </p:par>
                        <p:par>
                          <p:cTn id="152" fill="hold" nodeType="afterGroup">
                            <p:stCondLst>
                              <p:cond delay="10500"/>
                            </p:stCondLst>
                            <p:childTnLst>
                              <p:par>
                                <p:cTn id="153" presetID="53" presetClass="entr" presetSubtype="0" fill="hold" grpId="0" nodeType="afterEffect">
                                  <p:stCondLst>
                                    <p:cond delay="0"/>
                                  </p:stCondLst>
                                  <p:childTnLst>
                                    <p:set>
                                      <p:cBhvr>
                                        <p:cTn id="154" dur="1" fill="hold">
                                          <p:stCondLst>
                                            <p:cond delay="0"/>
                                          </p:stCondLst>
                                        </p:cTn>
                                        <p:tgtEl>
                                          <p:spTgt spid="106524"/>
                                        </p:tgtEl>
                                        <p:attrNameLst>
                                          <p:attrName>style.visibility</p:attrName>
                                        </p:attrNameLst>
                                      </p:cBhvr>
                                      <p:to>
                                        <p:strVal val="visible"/>
                                      </p:to>
                                    </p:set>
                                    <p:anim calcmode="lin" valueType="num">
                                      <p:cBhvr>
                                        <p:cTn id="155" dur="500" fill="hold"/>
                                        <p:tgtEl>
                                          <p:spTgt spid="106524"/>
                                        </p:tgtEl>
                                        <p:attrNameLst>
                                          <p:attrName>ppt_w</p:attrName>
                                        </p:attrNameLst>
                                      </p:cBhvr>
                                      <p:tavLst>
                                        <p:tav tm="0">
                                          <p:val>
                                            <p:fltVal val="0"/>
                                          </p:val>
                                        </p:tav>
                                        <p:tav tm="100000">
                                          <p:val>
                                            <p:strVal val="#ppt_w"/>
                                          </p:val>
                                        </p:tav>
                                      </p:tavLst>
                                    </p:anim>
                                    <p:anim calcmode="lin" valueType="num">
                                      <p:cBhvr>
                                        <p:cTn id="156" dur="500" fill="hold"/>
                                        <p:tgtEl>
                                          <p:spTgt spid="106524"/>
                                        </p:tgtEl>
                                        <p:attrNameLst>
                                          <p:attrName>ppt_h</p:attrName>
                                        </p:attrNameLst>
                                      </p:cBhvr>
                                      <p:tavLst>
                                        <p:tav tm="0">
                                          <p:val>
                                            <p:fltVal val="0"/>
                                          </p:val>
                                        </p:tav>
                                        <p:tav tm="100000">
                                          <p:val>
                                            <p:strVal val="#ppt_h"/>
                                          </p:val>
                                        </p:tav>
                                      </p:tavLst>
                                    </p:anim>
                                    <p:animEffect transition="in" filter="fade">
                                      <p:cBhvr>
                                        <p:cTn id="157" dur="500"/>
                                        <p:tgtEl>
                                          <p:spTgt spid="106524"/>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53" presetClass="entr" presetSubtype="0" fill="hold" nodeType="clickEffect">
                                  <p:stCondLst>
                                    <p:cond delay="0"/>
                                  </p:stCondLst>
                                  <p:childTnLst>
                                    <p:set>
                                      <p:cBhvr>
                                        <p:cTn id="161" dur="1" fill="hold">
                                          <p:stCondLst>
                                            <p:cond delay="0"/>
                                          </p:stCondLst>
                                        </p:cTn>
                                        <p:tgtEl>
                                          <p:spTgt spid="106501">
                                            <p:txEl>
                                              <p:pRg st="0" end="0"/>
                                            </p:txEl>
                                          </p:spTgt>
                                        </p:tgtEl>
                                        <p:attrNameLst>
                                          <p:attrName>style.visibility</p:attrName>
                                        </p:attrNameLst>
                                      </p:cBhvr>
                                      <p:to>
                                        <p:strVal val="visible"/>
                                      </p:to>
                                    </p:set>
                                    <p:anim calcmode="lin" valueType="num">
                                      <p:cBhvr>
                                        <p:cTn id="162" dur="500" fill="hold"/>
                                        <p:tgtEl>
                                          <p:spTgt spid="106501">
                                            <p:txEl>
                                              <p:pRg st="0" end="0"/>
                                            </p:txEl>
                                          </p:spTgt>
                                        </p:tgtEl>
                                        <p:attrNameLst>
                                          <p:attrName>ppt_w</p:attrName>
                                        </p:attrNameLst>
                                      </p:cBhvr>
                                      <p:tavLst>
                                        <p:tav tm="0">
                                          <p:val>
                                            <p:fltVal val="0"/>
                                          </p:val>
                                        </p:tav>
                                        <p:tav tm="100000">
                                          <p:val>
                                            <p:strVal val="#ppt_w"/>
                                          </p:val>
                                        </p:tav>
                                      </p:tavLst>
                                    </p:anim>
                                    <p:anim calcmode="lin" valueType="num">
                                      <p:cBhvr>
                                        <p:cTn id="163" dur="500" fill="hold"/>
                                        <p:tgtEl>
                                          <p:spTgt spid="106501">
                                            <p:txEl>
                                              <p:pRg st="0" end="0"/>
                                            </p:txEl>
                                          </p:spTgt>
                                        </p:tgtEl>
                                        <p:attrNameLst>
                                          <p:attrName>ppt_h</p:attrName>
                                        </p:attrNameLst>
                                      </p:cBhvr>
                                      <p:tavLst>
                                        <p:tav tm="0">
                                          <p:val>
                                            <p:fltVal val="0"/>
                                          </p:val>
                                        </p:tav>
                                        <p:tav tm="100000">
                                          <p:val>
                                            <p:strVal val="#ppt_h"/>
                                          </p:val>
                                        </p:tav>
                                      </p:tavLst>
                                    </p:anim>
                                    <p:animEffect transition="in" filter="fade">
                                      <p:cBhvr>
                                        <p:cTn id="164" dur="500"/>
                                        <p:tgtEl>
                                          <p:spTgt spid="1065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500" grpId="0" animBg="1"/>
      <p:bldP spid="106502" grpId="0" animBg="1"/>
      <p:bldP spid="106504" grpId="0" animBg="1"/>
      <p:bldP spid="106505" grpId="0" animBg="1"/>
      <p:bldP spid="106506" grpId="0" animBg="1"/>
      <p:bldP spid="106507" grpId="0" animBg="1"/>
      <p:bldP spid="106508" grpId="0" animBg="1"/>
      <p:bldP spid="106509" grpId="0" animBg="1"/>
      <p:bldP spid="106510" grpId="0" animBg="1"/>
      <p:bldP spid="106511" grpId="0" animBg="1"/>
      <p:bldP spid="106512" grpId="0"/>
      <p:bldP spid="106513" grpId="0"/>
      <p:bldP spid="106514" grpId="0"/>
      <p:bldP spid="106515" grpId="0"/>
      <p:bldP spid="106516" grpId="0" animBg="1"/>
      <p:bldP spid="106517" grpId="0" animBg="1"/>
      <p:bldP spid="106518" grpId="0"/>
      <p:bldP spid="106519" grpId="0" animBg="1"/>
      <p:bldP spid="106520" grpId="0"/>
      <p:bldP spid="106521" grpId="0" animBg="1"/>
      <p:bldP spid="106522" grpId="0"/>
      <p:bldP spid="106523" grpId="0" animBg="1"/>
      <p:bldP spid="106524" grpId="0"/>
      <p:bldP spid="106525" grpId="0" animBg="1"/>
      <p:bldP spid="106526" grpId="0"/>
      <p:bldP spid="106527" grpId="0" animBg="1"/>
      <p:bldP spid="10652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5"/>
          <p:cNvSpPr>
            <a:spLocks noChangeArrowheads="1"/>
          </p:cNvSpPr>
          <p:nvPr/>
        </p:nvSpPr>
        <p:spPr bwMode="auto">
          <a:xfrm>
            <a:off x="0" y="3033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7655" name="Rectangle 6"/>
          <p:cNvSpPr>
            <a:spLocks noChangeArrowheads="1"/>
          </p:cNvSpPr>
          <p:nvPr/>
        </p:nvSpPr>
        <p:spPr bwMode="auto">
          <a:xfrm>
            <a:off x="5580063" y="40005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tabLst>
                <a:tab pos="2609850" algn="ctr"/>
                <a:tab pos="3060700" algn="ctr"/>
                <a:tab pos="5454650" algn="r"/>
              </a:tabLst>
            </a:pPr>
            <a:endParaRPr lang="ru-RU" sz="2400"/>
          </a:p>
        </p:txBody>
      </p:sp>
      <p:sp>
        <p:nvSpPr>
          <p:cNvPr id="27656" name="Rectangle 9"/>
          <p:cNvSpPr>
            <a:spLocks noChangeArrowheads="1"/>
          </p:cNvSpPr>
          <p:nvPr/>
        </p:nvSpPr>
        <p:spPr bwMode="auto">
          <a:xfrm>
            <a:off x="0" y="3429000"/>
            <a:ext cx="91440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tabLst>
                <a:tab pos="-1714500" algn="l"/>
              </a:tabLst>
            </a:pPr>
            <a:r>
              <a:rPr lang="ru-RU" sz="3200"/>
              <a:t>  	</a:t>
            </a:r>
            <a:r>
              <a:rPr lang="ru-RU" sz="2800"/>
              <a:t>Скорость изменения направления касательной можно выразить как произведение скорости изменения угла на </a:t>
            </a:r>
            <a:r>
              <a:rPr lang="ru-RU" sz="2800">
                <a:solidFill>
                  <a:srgbClr val="FF0000"/>
                </a:solidFill>
              </a:rPr>
              <a:t>единичный вектор</a:t>
            </a:r>
            <a:r>
              <a:rPr lang="ru-RU" sz="2800"/>
              <a:t> , показывающий направление изменения угла. </a:t>
            </a:r>
          </a:p>
          <a:p>
            <a:pPr algn="just">
              <a:tabLst>
                <a:tab pos="-1714500" algn="l"/>
              </a:tabLst>
            </a:pPr>
            <a:r>
              <a:rPr lang="ru-RU" sz="2800"/>
              <a:t>	          Т.о. – единичный вектор, направленный перпендикулярно касательной        в данной точке, т.е. по радиусу кривизны к центру кривизны.</a:t>
            </a:r>
          </a:p>
        </p:txBody>
      </p:sp>
      <p:sp>
        <p:nvSpPr>
          <p:cNvPr id="27657" name="Rectangle 11"/>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7650" name="Object 10"/>
          <p:cNvGraphicFramePr>
            <a:graphicFrameLocks noChangeAspect="1"/>
          </p:cNvGraphicFramePr>
          <p:nvPr/>
        </p:nvGraphicFramePr>
        <p:xfrm>
          <a:off x="1331913" y="549275"/>
          <a:ext cx="2663825" cy="1663700"/>
        </p:xfrm>
        <a:graphic>
          <a:graphicData uri="http://schemas.openxmlformats.org/presentationml/2006/ole">
            <mc:AlternateContent xmlns:mc="http://schemas.openxmlformats.org/markup-compatibility/2006">
              <mc:Choice xmlns:v="urn:schemas-microsoft-com:vml" Requires="v">
                <p:oleObj spid="_x0000_s29726" name="Формула" r:id="rId3" imgW="736560" imgH="457200" progId="Equation.3">
                  <p:embed/>
                </p:oleObj>
              </mc:Choice>
              <mc:Fallback>
                <p:oleObj name="Формула" r:id="rId3" imgW="73656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549275"/>
                        <a:ext cx="2663825" cy="16637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51" name="Object 12"/>
          <p:cNvGraphicFramePr>
            <a:graphicFrameLocks noChangeAspect="1"/>
          </p:cNvGraphicFramePr>
          <p:nvPr/>
        </p:nvGraphicFramePr>
        <p:xfrm>
          <a:off x="8445500" y="4365625"/>
          <a:ext cx="349250" cy="431800"/>
        </p:xfrm>
        <a:graphic>
          <a:graphicData uri="http://schemas.openxmlformats.org/presentationml/2006/ole">
            <mc:AlternateContent xmlns:mc="http://schemas.openxmlformats.org/markup-compatibility/2006">
              <mc:Choice xmlns:v="urn:schemas-microsoft-com:vml" Requires="v">
                <p:oleObj spid="_x0000_s29727" name="Формула" r:id="rId5" imgW="241200" imgH="304560" progId="Equation.3">
                  <p:embed/>
                </p:oleObj>
              </mc:Choice>
              <mc:Fallback>
                <p:oleObj name="Формула" r:id="rId5" imgW="241200" imgH="304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5500" y="4365625"/>
                        <a:ext cx="34925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52" name="Object 13"/>
          <p:cNvGraphicFramePr>
            <a:graphicFrameLocks noChangeAspect="1"/>
          </p:cNvGraphicFramePr>
          <p:nvPr/>
        </p:nvGraphicFramePr>
        <p:xfrm>
          <a:off x="1692275" y="5229225"/>
          <a:ext cx="327025" cy="404813"/>
        </p:xfrm>
        <a:graphic>
          <a:graphicData uri="http://schemas.openxmlformats.org/presentationml/2006/ole">
            <mc:AlternateContent xmlns:mc="http://schemas.openxmlformats.org/markup-compatibility/2006">
              <mc:Choice xmlns:v="urn:schemas-microsoft-com:vml" Requires="v">
                <p:oleObj spid="_x0000_s29728" name="Формула" r:id="rId7" imgW="241200" imgH="304560" progId="Equation.3">
                  <p:embed/>
                </p:oleObj>
              </mc:Choice>
              <mc:Fallback>
                <p:oleObj name="Формула" r:id="rId7" imgW="241200" imgH="304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5229225"/>
                        <a:ext cx="327025" cy="404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653" name="Object 14"/>
          <p:cNvGraphicFramePr>
            <a:graphicFrameLocks noChangeAspect="1"/>
          </p:cNvGraphicFramePr>
          <p:nvPr/>
        </p:nvGraphicFramePr>
        <p:xfrm>
          <a:off x="5364163" y="5661025"/>
          <a:ext cx="576262" cy="557213"/>
        </p:xfrm>
        <a:graphic>
          <a:graphicData uri="http://schemas.openxmlformats.org/presentationml/2006/ole">
            <mc:AlternateContent xmlns:mc="http://schemas.openxmlformats.org/markup-compatibility/2006">
              <mc:Choice xmlns:v="urn:schemas-microsoft-com:vml" Requires="v">
                <p:oleObj spid="_x0000_s29729" name="Формула" r:id="rId8" imgW="444240" imgH="419040" progId="Equation.3">
                  <p:embed/>
                </p:oleObj>
              </mc:Choice>
              <mc:Fallback>
                <p:oleObj name="Формула" r:id="rId8" imgW="44424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64163" y="5661025"/>
                        <a:ext cx="576262" cy="55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8" name="Номер слайда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6E80E8B-67CC-4C78-98F2-4D616DDC0888}" type="slidenum">
              <a:rPr lang="ru-RU" smtClean="0"/>
              <a:pPr eaLnBrk="1" hangingPunct="1"/>
              <a:t>39</a:t>
            </a:fld>
            <a:endParaRPr lang="ru-RU" smtClean="0"/>
          </a:p>
        </p:txBody>
      </p:sp>
      <p:pic>
        <p:nvPicPr>
          <p:cNvPr id="27659" name="Рисунок 1181" descr="Images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9700" y="0"/>
            <a:ext cx="321945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1000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2" name="Rectangle 4"/>
          <p:cNvSpPr>
            <a:spLocks noChangeArrowheads="1"/>
          </p:cNvSpPr>
          <p:nvPr/>
        </p:nvSpPr>
        <p:spPr bwMode="auto">
          <a:xfrm>
            <a:off x="0" y="676275"/>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tabLst>
                <a:tab pos="-1714500" algn="l"/>
              </a:tabLst>
            </a:pPr>
            <a:endParaRPr lang="ru-RU" sz="3200"/>
          </a:p>
        </p:txBody>
      </p:sp>
      <p:sp>
        <p:nvSpPr>
          <p:cNvPr id="28683" name="Rectangle 6"/>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8684" name="Rectangle 8"/>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8685" name="Rectangle 9"/>
          <p:cNvSpPr>
            <a:spLocks noChangeArrowheads="1"/>
          </p:cNvSpPr>
          <p:nvPr/>
        </p:nvSpPr>
        <p:spPr bwMode="auto">
          <a:xfrm>
            <a:off x="395288" y="1773238"/>
            <a:ext cx="83534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a:t>
            </a:r>
          </a:p>
          <a:p>
            <a:pPr algn="just"/>
            <a:endParaRPr lang="ru-RU" sz="2400"/>
          </a:p>
          <a:p>
            <a:pPr algn="just"/>
            <a:endParaRPr lang="ru-RU" sz="2400"/>
          </a:p>
        </p:txBody>
      </p:sp>
      <p:sp>
        <p:nvSpPr>
          <p:cNvPr id="28686" name="Rectangle 11"/>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4" name="Object 10"/>
          <p:cNvGraphicFramePr>
            <a:graphicFrameLocks noChangeAspect="1"/>
          </p:cNvGraphicFramePr>
          <p:nvPr/>
        </p:nvGraphicFramePr>
        <p:xfrm>
          <a:off x="0" y="28575"/>
          <a:ext cx="1670050" cy="1195388"/>
        </p:xfrm>
        <a:graphic>
          <a:graphicData uri="http://schemas.openxmlformats.org/presentationml/2006/ole">
            <mc:AlternateContent xmlns:mc="http://schemas.openxmlformats.org/markup-compatibility/2006">
              <mc:Choice xmlns:v="urn:schemas-microsoft-com:vml" Requires="v">
                <p:oleObj spid="_x0000_s30778" name="Формула" r:id="rId3" imgW="622080" imgH="444240" progId="Equation.3">
                  <p:embed/>
                </p:oleObj>
              </mc:Choice>
              <mc:Fallback>
                <p:oleObj name="Формула" r:id="rId3" imgW="62208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575"/>
                        <a:ext cx="1670050" cy="1195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7" name="Rectangle 13"/>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5" name="Object 12"/>
          <p:cNvGraphicFramePr>
            <a:graphicFrameLocks noChangeAspect="1"/>
          </p:cNvGraphicFramePr>
          <p:nvPr/>
        </p:nvGraphicFramePr>
        <p:xfrm>
          <a:off x="2268538" y="404813"/>
          <a:ext cx="1728787" cy="447675"/>
        </p:xfrm>
        <a:graphic>
          <a:graphicData uri="http://schemas.openxmlformats.org/presentationml/2006/ole">
            <mc:AlternateContent xmlns:mc="http://schemas.openxmlformats.org/markup-compatibility/2006">
              <mc:Choice xmlns:v="urn:schemas-microsoft-com:vml" Requires="v">
                <p:oleObj spid="_x0000_s30779" name="Формула" r:id="rId5" imgW="1320480" imgH="342720" progId="Equation.3">
                  <p:embed/>
                </p:oleObj>
              </mc:Choice>
              <mc:Fallback>
                <p:oleObj name="Формула" r:id="rId5" imgW="1320480" imgH="3427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538" y="404813"/>
                        <a:ext cx="1728787"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8" name="Rectangle 15"/>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6" name="Object 14"/>
          <p:cNvGraphicFramePr>
            <a:graphicFrameLocks noChangeAspect="1"/>
          </p:cNvGraphicFramePr>
          <p:nvPr/>
        </p:nvGraphicFramePr>
        <p:xfrm>
          <a:off x="4784725" y="0"/>
          <a:ext cx="1808163" cy="1200150"/>
        </p:xfrm>
        <a:graphic>
          <a:graphicData uri="http://schemas.openxmlformats.org/presentationml/2006/ole">
            <mc:AlternateContent xmlns:mc="http://schemas.openxmlformats.org/markup-compatibility/2006">
              <mc:Choice xmlns:v="urn:schemas-microsoft-com:vml" Requires="v">
                <p:oleObj spid="_x0000_s30780" name="Формула" r:id="rId7" imgW="672840" imgH="444240" progId="Equation.3">
                  <p:embed/>
                </p:oleObj>
              </mc:Choice>
              <mc:Fallback>
                <p:oleObj name="Формула" r:id="rId7" imgW="672840" imgH="444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4725" y="0"/>
                        <a:ext cx="1808163" cy="1200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89" name="Rectangle 16"/>
          <p:cNvSpPr>
            <a:spLocks noChangeArrowheads="1"/>
          </p:cNvSpPr>
          <p:nvPr/>
        </p:nvSpPr>
        <p:spPr bwMode="auto">
          <a:xfrm>
            <a:off x="0" y="2852738"/>
            <a:ext cx="15843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800"/>
              <a:t>отсюда</a:t>
            </a:r>
            <a:r>
              <a:rPr lang="ru-RU" sz="2000"/>
              <a:t> </a:t>
            </a:r>
          </a:p>
        </p:txBody>
      </p:sp>
      <p:sp>
        <p:nvSpPr>
          <p:cNvPr id="28690" name="Rectangle 18"/>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7" name="Object 17"/>
          <p:cNvGraphicFramePr>
            <a:graphicFrameLocks noChangeAspect="1"/>
          </p:cNvGraphicFramePr>
          <p:nvPr/>
        </p:nvGraphicFramePr>
        <p:xfrm>
          <a:off x="7524750" y="0"/>
          <a:ext cx="1439863" cy="1179513"/>
        </p:xfrm>
        <a:graphic>
          <a:graphicData uri="http://schemas.openxmlformats.org/presentationml/2006/ole">
            <mc:AlternateContent xmlns:mc="http://schemas.openxmlformats.org/markup-compatibility/2006">
              <mc:Choice xmlns:v="urn:schemas-microsoft-com:vml" Requires="v">
                <p:oleObj spid="_x0000_s30781" name="Формула" r:id="rId9" imgW="558720" imgH="457200" progId="Equation.3">
                  <p:embed/>
                </p:oleObj>
              </mc:Choice>
              <mc:Fallback>
                <p:oleObj name="Формула" r:id="rId9" imgW="558720" imgH="457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24750" y="0"/>
                        <a:ext cx="1439863" cy="1179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91" name="Rectangle 20"/>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8" name="Object 19"/>
          <p:cNvGraphicFramePr>
            <a:graphicFrameLocks noChangeAspect="1"/>
          </p:cNvGraphicFramePr>
          <p:nvPr/>
        </p:nvGraphicFramePr>
        <p:xfrm>
          <a:off x="1835150" y="1412875"/>
          <a:ext cx="1584325" cy="1135063"/>
        </p:xfrm>
        <a:graphic>
          <a:graphicData uri="http://schemas.openxmlformats.org/presentationml/2006/ole">
            <mc:AlternateContent xmlns:mc="http://schemas.openxmlformats.org/markup-compatibility/2006">
              <mc:Choice xmlns:v="urn:schemas-microsoft-com:vml" Requires="v">
                <p:oleObj spid="_x0000_s30782" name="Формула" r:id="rId11" imgW="1257120" imgH="888840" progId="Equation.3">
                  <p:embed/>
                </p:oleObj>
              </mc:Choice>
              <mc:Fallback>
                <p:oleObj name="Формула" r:id="rId11" imgW="1257120" imgH="8888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35150" y="1412875"/>
                        <a:ext cx="1584325" cy="1135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92" name="Rectangle 22"/>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79" name="Object 21"/>
          <p:cNvGraphicFramePr>
            <a:graphicFrameLocks noChangeAspect="1"/>
          </p:cNvGraphicFramePr>
          <p:nvPr/>
        </p:nvGraphicFramePr>
        <p:xfrm>
          <a:off x="5435600" y="1412875"/>
          <a:ext cx="2016125" cy="1098550"/>
        </p:xfrm>
        <a:graphic>
          <a:graphicData uri="http://schemas.openxmlformats.org/presentationml/2006/ole">
            <mc:AlternateContent xmlns:mc="http://schemas.openxmlformats.org/markup-compatibility/2006">
              <mc:Choice xmlns:v="urn:schemas-microsoft-com:vml" Requires="v">
                <p:oleObj spid="_x0000_s30783" name="Формула" r:id="rId13" imgW="1612800" imgH="888840" progId="Equation.3">
                  <p:embed/>
                </p:oleObj>
              </mc:Choice>
              <mc:Fallback>
                <p:oleObj name="Формула" r:id="rId13" imgW="1612800" imgH="88884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35600" y="1412875"/>
                        <a:ext cx="2016125"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
        <p:nvSpPr>
          <p:cNvPr id="28693" name="Rectangle 24"/>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80" name="Object 23"/>
          <p:cNvGraphicFramePr>
            <a:graphicFrameLocks noChangeAspect="1"/>
          </p:cNvGraphicFramePr>
          <p:nvPr/>
        </p:nvGraphicFramePr>
        <p:xfrm>
          <a:off x="1403350" y="2781300"/>
          <a:ext cx="2520950" cy="1576388"/>
        </p:xfrm>
        <a:graphic>
          <a:graphicData uri="http://schemas.openxmlformats.org/presentationml/2006/ole">
            <mc:AlternateContent xmlns:mc="http://schemas.openxmlformats.org/markup-compatibility/2006">
              <mc:Choice xmlns:v="urn:schemas-microsoft-com:vml" Requires="v">
                <p:oleObj spid="_x0000_s30784" name="Формула" r:id="rId15" imgW="1396800" imgH="876240" progId="Equation.3">
                  <p:embed/>
                </p:oleObj>
              </mc:Choice>
              <mc:Fallback>
                <p:oleObj name="Формула" r:id="rId15" imgW="1396800" imgH="87624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03350" y="2781300"/>
                        <a:ext cx="2520950" cy="15763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94" name="Rectangle 25"/>
          <p:cNvSpPr>
            <a:spLocks noChangeArrowheads="1"/>
          </p:cNvSpPr>
          <p:nvPr/>
        </p:nvSpPr>
        <p:spPr bwMode="auto">
          <a:xfrm>
            <a:off x="3924300" y="2828925"/>
            <a:ext cx="52197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 </a:t>
            </a:r>
            <a:r>
              <a:rPr lang="ru-RU" sz="2800" b="1" i="1">
                <a:solidFill>
                  <a:srgbClr val="FF0000"/>
                </a:solidFill>
              </a:rPr>
              <a:t>нормальное ускорение</a:t>
            </a:r>
            <a:r>
              <a:rPr lang="ru-RU" sz="2800" b="1">
                <a:solidFill>
                  <a:srgbClr val="FF0000"/>
                </a:solidFill>
              </a:rPr>
              <a:t> </a:t>
            </a:r>
            <a:r>
              <a:rPr lang="ru-RU" sz="2400"/>
              <a:t>или</a:t>
            </a:r>
            <a:r>
              <a:rPr lang="ru-RU" sz="2400">
                <a:solidFill>
                  <a:srgbClr val="FF0000"/>
                </a:solidFill>
              </a:rPr>
              <a:t> </a:t>
            </a:r>
            <a:r>
              <a:rPr lang="ru-RU" sz="2800" b="1" i="1">
                <a:solidFill>
                  <a:srgbClr val="FF0000"/>
                </a:solidFill>
              </a:rPr>
              <a:t>центростремительное</a:t>
            </a:r>
            <a:r>
              <a:rPr lang="ru-RU" sz="2400"/>
              <a:t> </a:t>
            </a:r>
          </a:p>
          <a:p>
            <a:pPr algn="just"/>
            <a:r>
              <a:rPr lang="ru-RU" sz="2400"/>
              <a:t>т.к. направлено оно к центру кривизны, перпендикулярно</a:t>
            </a:r>
          </a:p>
        </p:txBody>
      </p:sp>
      <p:sp>
        <p:nvSpPr>
          <p:cNvPr id="28695" name="Rectangle 27"/>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8696" name="Rectangle 29"/>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8681" name="Object 28"/>
          <p:cNvGraphicFramePr>
            <a:graphicFrameLocks noChangeAspect="1"/>
          </p:cNvGraphicFramePr>
          <p:nvPr/>
        </p:nvGraphicFramePr>
        <p:xfrm>
          <a:off x="8172450" y="4076700"/>
          <a:ext cx="385763" cy="431800"/>
        </p:xfrm>
        <a:graphic>
          <a:graphicData uri="http://schemas.openxmlformats.org/presentationml/2006/ole">
            <mc:AlternateContent xmlns:mc="http://schemas.openxmlformats.org/markup-compatibility/2006">
              <mc:Choice xmlns:v="urn:schemas-microsoft-com:vml" Requires="v">
                <p:oleObj spid="_x0000_s30785" name="Формула" r:id="rId17" imgW="241200" imgH="317160" progId="Equation.3">
                  <p:embed/>
                </p:oleObj>
              </mc:Choice>
              <mc:Fallback>
                <p:oleObj name="Формула" r:id="rId17" imgW="241200" imgH="31716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72450" y="4076700"/>
                        <a:ext cx="385763"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8697" name="Rectangle 30"/>
          <p:cNvSpPr>
            <a:spLocks noChangeArrowheads="1"/>
          </p:cNvSpPr>
          <p:nvPr/>
        </p:nvSpPr>
        <p:spPr bwMode="auto">
          <a:xfrm>
            <a:off x="0" y="4724400"/>
            <a:ext cx="9144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b="1" i="1">
                <a:solidFill>
                  <a:srgbClr val="FF0000"/>
                </a:solidFill>
              </a:rPr>
              <a:t>	Нормальное ускорение</a:t>
            </a:r>
            <a:r>
              <a:rPr lang="ru-RU" sz="3200" i="1">
                <a:solidFill>
                  <a:srgbClr val="FF0000"/>
                </a:solidFill>
              </a:rPr>
              <a:t> показывает быстроту изменения направления вектора скорости</a:t>
            </a:r>
          </a:p>
        </p:txBody>
      </p:sp>
      <p:sp>
        <p:nvSpPr>
          <p:cNvPr id="28698" name="Номер слайда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1094B1B-AE8B-4DB7-AF6A-7386C9BCAE54}" type="slidenum">
              <a:rPr lang="ru-RU" smtClean="0"/>
              <a:pPr eaLnBrk="1" hangingPunct="1"/>
              <a:t>40</a:t>
            </a:fld>
            <a:endParaRPr lang="ru-RU" smtClean="0"/>
          </a:p>
        </p:txBody>
      </p:sp>
    </p:spTree>
    <p:extLst>
      <p:ext uri="{BB962C8B-B14F-4D97-AF65-F5344CB8AC3E}">
        <p14:creationId xmlns:p14="http://schemas.microsoft.com/office/powerpoint/2010/main" val="8491673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ChangeArrowheads="1"/>
          </p:cNvSpPr>
          <p:nvPr/>
        </p:nvSpPr>
        <p:spPr bwMode="auto">
          <a:xfrm>
            <a:off x="0" y="487363"/>
            <a:ext cx="91440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tabLst>
                <a:tab pos="-1714500" algn="l"/>
              </a:tabLst>
            </a:pPr>
            <a:r>
              <a:rPr lang="ru-RU" sz="3200" b="1" i="1"/>
              <a:t>	</a:t>
            </a:r>
            <a:endParaRPr lang="ru-RU" sz="3200" i="1">
              <a:solidFill>
                <a:srgbClr val="FF0000"/>
              </a:solidFill>
            </a:endParaRPr>
          </a:p>
        </p:txBody>
      </p:sp>
      <p:sp>
        <p:nvSpPr>
          <p:cNvPr id="29701" name="Rectangle 6"/>
          <p:cNvSpPr>
            <a:spLocks noChangeArrowheads="1"/>
          </p:cNvSpPr>
          <p:nvPr/>
        </p:nvSpPr>
        <p:spPr bwMode="auto">
          <a:xfrm>
            <a:off x="0" y="3059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29698" name="Object 5"/>
          <p:cNvGraphicFramePr>
            <a:graphicFrameLocks noChangeAspect="1"/>
          </p:cNvGraphicFramePr>
          <p:nvPr/>
        </p:nvGraphicFramePr>
        <p:xfrm>
          <a:off x="5795963" y="2070100"/>
          <a:ext cx="3348037" cy="1509713"/>
        </p:xfrm>
        <a:graphic>
          <a:graphicData uri="http://schemas.openxmlformats.org/presentationml/2006/ole">
            <mc:AlternateContent xmlns:mc="http://schemas.openxmlformats.org/markup-compatibility/2006">
              <mc:Choice xmlns:v="urn:schemas-microsoft-com:vml" Requires="v">
                <p:oleObj spid="_x0000_s31760" name="Формула" r:id="rId3" imgW="2768400" imgH="1257120" progId="Equation.3">
                  <p:embed/>
                </p:oleObj>
              </mc:Choice>
              <mc:Fallback>
                <p:oleObj name="Формула" r:id="rId3" imgW="2768400" imgH="125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2070100"/>
                        <a:ext cx="3348037" cy="15097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2" name="Rectangle 8"/>
          <p:cNvSpPr>
            <a:spLocks noChangeArrowheads="1"/>
          </p:cNvSpPr>
          <p:nvPr/>
        </p:nvSpPr>
        <p:spPr bwMode="auto">
          <a:xfrm>
            <a:off x="0" y="3521075"/>
            <a:ext cx="9144000" cy="35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tabLst>
                <a:tab pos="-1714500" algn="l"/>
              </a:tabLst>
            </a:pPr>
            <a:r>
              <a:rPr lang="ru-RU" sz="2400" i="1"/>
              <a:t>	</a:t>
            </a:r>
            <a:r>
              <a:rPr lang="ru-RU" sz="3200" i="1">
                <a:solidFill>
                  <a:srgbClr val="0000FF"/>
                </a:solidFill>
              </a:rPr>
              <a:t>Центростремительным</a:t>
            </a:r>
            <a:r>
              <a:rPr lang="ru-RU" sz="3200" b="1" i="1"/>
              <a:t> </a:t>
            </a:r>
            <a:r>
              <a:rPr lang="ru-RU" sz="3200" i="1"/>
              <a:t>называют ускорение</a:t>
            </a:r>
            <a:r>
              <a:rPr lang="ru-RU" sz="3200"/>
              <a:t> – </a:t>
            </a:r>
            <a:r>
              <a:rPr lang="ru-RU" sz="3200" i="1"/>
              <a:t>когда движение происходит по окружности.</a:t>
            </a:r>
            <a:r>
              <a:rPr lang="ru-RU" sz="3200"/>
              <a:t>  А когда движение происходит по произвольной кривой – говорят, </a:t>
            </a:r>
            <a:r>
              <a:rPr lang="ru-RU" sz="3200" i="1">
                <a:solidFill>
                  <a:srgbClr val="0000FF"/>
                </a:solidFill>
              </a:rPr>
              <a:t>нормальное ускорение</a:t>
            </a:r>
            <a:r>
              <a:rPr lang="ru-RU" sz="3200" i="1"/>
              <a:t>,</a:t>
            </a:r>
            <a:r>
              <a:rPr lang="ru-RU" sz="3200"/>
              <a:t> перпендикулярное к касательной в любой точке траектории.</a:t>
            </a:r>
          </a:p>
          <a:p>
            <a:pPr algn="just">
              <a:tabLst>
                <a:tab pos="-1714500" algn="l"/>
              </a:tabLst>
            </a:pPr>
            <a:r>
              <a:rPr lang="ru-RU" sz="3200"/>
              <a:t>	</a:t>
            </a:r>
          </a:p>
        </p:txBody>
      </p:sp>
      <p:sp>
        <p:nvSpPr>
          <p:cNvPr id="29703" name="Rectangle 10"/>
          <p:cNvSpPr>
            <a:spLocks noChangeArrowheads="1"/>
          </p:cNvSpPr>
          <p:nvPr/>
        </p:nvSpPr>
        <p:spPr bwMode="auto">
          <a:xfrm>
            <a:off x="0"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29704" name="Rectangle 11"/>
          <p:cNvSpPr>
            <a:spLocks noChangeArrowheads="1"/>
          </p:cNvSpPr>
          <p:nvPr/>
        </p:nvSpPr>
        <p:spPr bwMode="auto">
          <a:xfrm>
            <a:off x="0" y="2617788"/>
            <a:ext cx="5651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800" i="1">
                <a:solidFill>
                  <a:srgbClr val="FF0000"/>
                </a:solidFill>
              </a:rPr>
              <a:t>Модуль нормального ускорения:</a:t>
            </a:r>
          </a:p>
        </p:txBody>
      </p:sp>
      <p:sp>
        <p:nvSpPr>
          <p:cNvPr id="29705" name="Номер слайда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EF3FE69-F127-4CF2-993A-DD72910E9526}" type="slidenum">
              <a:rPr lang="ru-RU" smtClean="0"/>
              <a:pPr eaLnBrk="1" hangingPunct="1"/>
              <a:t>41</a:t>
            </a:fld>
            <a:endParaRPr lang="ru-RU" smtClean="0"/>
          </a:p>
        </p:txBody>
      </p:sp>
      <p:graphicFrame>
        <p:nvGraphicFramePr>
          <p:cNvPr id="29699" name="Object 23"/>
          <p:cNvGraphicFramePr>
            <a:graphicFrameLocks noChangeAspect="1"/>
          </p:cNvGraphicFramePr>
          <p:nvPr/>
        </p:nvGraphicFramePr>
        <p:xfrm>
          <a:off x="5364163" y="0"/>
          <a:ext cx="2520950" cy="1576388"/>
        </p:xfrm>
        <a:graphic>
          <a:graphicData uri="http://schemas.openxmlformats.org/presentationml/2006/ole">
            <mc:AlternateContent xmlns:mc="http://schemas.openxmlformats.org/markup-compatibility/2006">
              <mc:Choice xmlns:v="urn:schemas-microsoft-com:vml" Requires="v">
                <p:oleObj spid="_x0000_s31761" name="Формула" r:id="rId5" imgW="1396800" imgH="876240" progId="Equation.3">
                  <p:embed/>
                </p:oleObj>
              </mc:Choice>
              <mc:Fallback>
                <p:oleObj name="Формула" r:id="rId5" imgW="1396800" imgH="876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0"/>
                        <a:ext cx="2520950" cy="15763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6" name="Прямоугольник 9"/>
          <p:cNvSpPr>
            <a:spLocks noChangeArrowheads="1"/>
          </p:cNvSpPr>
          <p:nvPr/>
        </p:nvSpPr>
        <p:spPr bwMode="auto">
          <a:xfrm>
            <a:off x="0" y="0"/>
            <a:ext cx="50768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b="1">
                <a:solidFill>
                  <a:srgbClr val="FF0000"/>
                </a:solidFill>
              </a:rPr>
              <a:t>Нормальное ускорение </a:t>
            </a:r>
            <a:r>
              <a:rPr lang="ru-RU" sz="2800" i="1">
                <a:solidFill>
                  <a:srgbClr val="FF0000"/>
                </a:solidFill>
              </a:rPr>
              <a:t>показывает быстроту изменения направления вектора скорости</a:t>
            </a:r>
            <a:endParaRPr lang="ru-RU" sz="2800"/>
          </a:p>
        </p:txBody>
      </p:sp>
    </p:spTree>
    <p:extLst>
      <p:ext uri="{BB962C8B-B14F-4D97-AF65-F5344CB8AC3E}">
        <p14:creationId xmlns:p14="http://schemas.microsoft.com/office/powerpoint/2010/main" val="7488303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4" name="Text Box 3"/>
          <p:cNvSpPr txBox="1">
            <a:spLocks noChangeArrowheads="1"/>
          </p:cNvSpPr>
          <p:nvPr/>
        </p:nvSpPr>
        <p:spPr bwMode="auto">
          <a:xfrm>
            <a:off x="0" y="11255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ru-RU">
              <a:latin typeface="Verdana" pitchFamily="34" charset="0"/>
            </a:endParaRPr>
          </a:p>
        </p:txBody>
      </p:sp>
      <p:pic>
        <p:nvPicPr>
          <p:cNvPr id="117793" name="Picture 33" descr="BD1486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3" y="4365625"/>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94" name="Oval 34"/>
          <p:cNvSpPr>
            <a:spLocks noChangeArrowheads="1"/>
          </p:cNvSpPr>
          <p:nvPr/>
        </p:nvSpPr>
        <p:spPr bwMode="auto">
          <a:xfrm rot="-2195037">
            <a:off x="6192838" y="4329113"/>
            <a:ext cx="2159000" cy="1687512"/>
          </a:xfrm>
          <a:prstGeom prst="ellipse">
            <a:avLst/>
          </a:prstGeom>
          <a:solidFill>
            <a:schemeClr val="accent1">
              <a:alpha val="0"/>
            </a:schemeClr>
          </a:solidFill>
          <a:ln w="28575">
            <a:solidFill>
              <a:srgbClr val="2301ED"/>
            </a:solidFill>
            <a:round/>
            <a:headEnd/>
            <a:tailEnd/>
          </a:ln>
        </p:spPr>
        <p:txBody>
          <a:bodyPr wrap="none" anchor="ctr"/>
          <a:lstStyle/>
          <a:p>
            <a:endParaRPr lang="ru-RU"/>
          </a:p>
        </p:txBody>
      </p:sp>
      <p:sp>
        <p:nvSpPr>
          <p:cNvPr id="117795" name="Line 35"/>
          <p:cNvSpPr>
            <a:spLocks noChangeShapeType="1"/>
          </p:cNvSpPr>
          <p:nvPr/>
        </p:nvSpPr>
        <p:spPr bwMode="auto">
          <a:xfrm flipH="1" flipV="1">
            <a:off x="6777038" y="4464050"/>
            <a:ext cx="458787" cy="693738"/>
          </a:xfrm>
          <a:prstGeom prst="line">
            <a:avLst/>
          </a:prstGeom>
          <a:noFill/>
          <a:ln w="57150">
            <a:solidFill>
              <a:srgbClr val="2301ED"/>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7796" name="Line 36"/>
          <p:cNvSpPr>
            <a:spLocks noChangeShapeType="1"/>
          </p:cNvSpPr>
          <p:nvPr/>
        </p:nvSpPr>
        <p:spPr bwMode="auto">
          <a:xfrm flipV="1">
            <a:off x="6777038" y="3573463"/>
            <a:ext cx="1439862" cy="863600"/>
          </a:xfrm>
          <a:prstGeom prst="line">
            <a:avLst/>
          </a:prstGeom>
          <a:noFill/>
          <a:ln w="7620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7797" name="Line 37"/>
          <p:cNvSpPr>
            <a:spLocks noChangeShapeType="1"/>
          </p:cNvSpPr>
          <p:nvPr/>
        </p:nvSpPr>
        <p:spPr bwMode="auto">
          <a:xfrm flipH="1" flipV="1">
            <a:off x="6850063" y="4464050"/>
            <a:ext cx="287337" cy="433388"/>
          </a:xfrm>
          <a:prstGeom prst="line">
            <a:avLst/>
          </a:prstGeom>
          <a:noFill/>
          <a:ln w="76200">
            <a:solidFill>
              <a:srgbClr val="F00A0A"/>
            </a:solidFill>
            <a:round/>
            <a:headEnd type="triangle" w="med" len="med"/>
            <a:tailEnd/>
          </a:ln>
          <a:extLst>
            <a:ext uri="{909E8E84-426E-40DD-AFC4-6F175D3DCCD1}">
              <a14:hiddenFill xmlns:a14="http://schemas.microsoft.com/office/drawing/2010/main">
                <a:noFill/>
              </a14:hiddenFill>
            </a:ext>
          </a:extLst>
        </p:spPr>
        <p:txBody>
          <a:bodyPr/>
          <a:lstStyle/>
          <a:p>
            <a:endParaRPr lang="ru-RU"/>
          </a:p>
        </p:txBody>
      </p:sp>
      <p:sp>
        <p:nvSpPr>
          <p:cNvPr id="117798" name="Line 38"/>
          <p:cNvSpPr>
            <a:spLocks noChangeShapeType="1"/>
          </p:cNvSpPr>
          <p:nvPr/>
        </p:nvSpPr>
        <p:spPr bwMode="auto">
          <a:xfrm flipV="1">
            <a:off x="6821488" y="3887788"/>
            <a:ext cx="936625" cy="576262"/>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7801" name="Text Box 41"/>
          <p:cNvSpPr txBox="1">
            <a:spLocks noChangeArrowheads="1"/>
          </p:cNvSpPr>
          <p:nvPr/>
        </p:nvSpPr>
        <p:spPr bwMode="auto">
          <a:xfrm>
            <a:off x="6686550" y="4643438"/>
            <a:ext cx="31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a:solidFill>
                  <a:srgbClr val="2301ED"/>
                </a:solidFill>
                <a:latin typeface="Times New Roman" pitchFamily="18" charset="0"/>
              </a:rPr>
              <a:t>r</a:t>
            </a:r>
            <a:endParaRPr lang="ru-RU" sz="2400" b="1">
              <a:solidFill>
                <a:srgbClr val="2301ED"/>
              </a:solidFill>
              <a:latin typeface="Times New Roman" pitchFamily="18" charset="0"/>
            </a:endParaRPr>
          </a:p>
        </p:txBody>
      </p:sp>
      <p:sp>
        <p:nvSpPr>
          <p:cNvPr id="117802" name="Text Box 42"/>
          <p:cNvSpPr txBox="1">
            <a:spLocks noChangeArrowheads="1"/>
          </p:cNvSpPr>
          <p:nvPr/>
        </p:nvSpPr>
        <p:spPr bwMode="auto">
          <a:xfrm>
            <a:off x="8166100" y="32131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a:solidFill>
                  <a:srgbClr val="33CC33"/>
                </a:solidFill>
                <a:latin typeface="Times New Roman" pitchFamily="18" charset="0"/>
              </a:rPr>
              <a:t>v</a:t>
            </a:r>
            <a:endParaRPr lang="ru-RU" sz="2400" baseline="-25000">
              <a:solidFill>
                <a:srgbClr val="33CC33"/>
              </a:solidFill>
              <a:latin typeface="Times New Roman" pitchFamily="18" charset="0"/>
            </a:endParaRPr>
          </a:p>
        </p:txBody>
      </p:sp>
      <p:sp>
        <p:nvSpPr>
          <p:cNvPr id="117803" name="Line 43"/>
          <p:cNvSpPr>
            <a:spLocks noChangeShapeType="1"/>
          </p:cNvSpPr>
          <p:nvPr/>
        </p:nvSpPr>
        <p:spPr bwMode="auto">
          <a:xfrm flipV="1">
            <a:off x="7092950" y="4338638"/>
            <a:ext cx="936625" cy="576262"/>
          </a:xfrm>
          <a:prstGeom prst="line">
            <a:avLst/>
          </a:prstGeom>
          <a:noFill/>
          <a:ln w="28575">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7804" name="Line 44"/>
          <p:cNvSpPr>
            <a:spLocks noChangeShapeType="1"/>
          </p:cNvSpPr>
          <p:nvPr/>
        </p:nvSpPr>
        <p:spPr bwMode="auto">
          <a:xfrm flipH="1" flipV="1">
            <a:off x="7750175" y="3895725"/>
            <a:ext cx="287338" cy="433388"/>
          </a:xfrm>
          <a:prstGeom prst="line">
            <a:avLst/>
          </a:prstGeom>
          <a:noFill/>
          <a:ln w="28575">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7805" name="Line 45"/>
          <p:cNvSpPr>
            <a:spLocks noChangeShapeType="1"/>
          </p:cNvSpPr>
          <p:nvPr/>
        </p:nvSpPr>
        <p:spPr bwMode="auto">
          <a:xfrm flipV="1">
            <a:off x="6821488" y="4329113"/>
            <a:ext cx="1223962" cy="144462"/>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7806" name="Text Box 46"/>
          <p:cNvSpPr txBox="1">
            <a:spLocks noChangeArrowheads="1"/>
          </p:cNvSpPr>
          <p:nvPr/>
        </p:nvSpPr>
        <p:spPr bwMode="auto">
          <a:xfrm>
            <a:off x="8037513" y="409733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endParaRPr lang="el-GR" sz="2400" baseline="-25000">
              <a:solidFill>
                <a:srgbClr val="F00A0A"/>
              </a:solidFill>
              <a:latin typeface="Times New Roman" pitchFamily="18" charset="0"/>
              <a:cs typeface="Times New Roman" pitchFamily="18" charset="0"/>
            </a:endParaRPr>
          </a:p>
        </p:txBody>
      </p:sp>
      <p:sp>
        <p:nvSpPr>
          <p:cNvPr id="117809" name="Text Box 49"/>
          <p:cNvSpPr txBox="1">
            <a:spLocks noChangeArrowheads="1"/>
          </p:cNvSpPr>
          <p:nvPr/>
        </p:nvSpPr>
        <p:spPr bwMode="auto">
          <a:xfrm>
            <a:off x="7137400" y="4689475"/>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r>
              <a:rPr lang="de-DE" sz="2400" baseline="-25000">
                <a:solidFill>
                  <a:srgbClr val="F00A0A"/>
                </a:solidFill>
                <a:latin typeface="Times New Roman" pitchFamily="18" charset="0"/>
              </a:rPr>
              <a:t>n</a:t>
            </a:r>
            <a:endParaRPr lang="ru-RU" sz="2400" baseline="-25000">
              <a:solidFill>
                <a:srgbClr val="F00A0A"/>
              </a:solidFill>
              <a:latin typeface="Times New Roman" pitchFamily="18" charset="0"/>
            </a:endParaRPr>
          </a:p>
        </p:txBody>
      </p:sp>
      <p:sp>
        <p:nvSpPr>
          <p:cNvPr id="117810" name="Text Box 50"/>
          <p:cNvSpPr txBox="1">
            <a:spLocks noChangeArrowheads="1"/>
          </p:cNvSpPr>
          <p:nvPr/>
        </p:nvSpPr>
        <p:spPr bwMode="auto">
          <a:xfrm>
            <a:off x="7235825" y="3429000"/>
            <a:ext cx="417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r>
              <a:rPr lang="el-GR" sz="2400" baseline="-25000">
                <a:solidFill>
                  <a:srgbClr val="F00A0A"/>
                </a:solidFill>
                <a:latin typeface="Times New Roman" pitchFamily="18" charset="0"/>
                <a:cs typeface="Times New Roman" pitchFamily="18" charset="0"/>
              </a:rPr>
              <a:t>τ</a:t>
            </a:r>
          </a:p>
        </p:txBody>
      </p:sp>
      <p:sp>
        <p:nvSpPr>
          <p:cNvPr id="30740" name="Номер слайда 2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16B1EAB-DB25-4373-BC84-3C463C82BAED}" type="slidenum">
              <a:rPr lang="ru-RU" smtClean="0"/>
              <a:pPr eaLnBrk="1" hangingPunct="1"/>
              <a:t>42</a:t>
            </a:fld>
            <a:endParaRPr lang="ru-RU" smtClean="0"/>
          </a:p>
        </p:txBody>
      </p:sp>
      <p:graphicFrame>
        <p:nvGraphicFramePr>
          <p:cNvPr id="30722" name="Object 55"/>
          <p:cNvGraphicFramePr>
            <a:graphicFrameLocks noGrp="1" noChangeAspect="1"/>
          </p:cNvGraphicFramePr>
          <p:nvPr>
            <p:ph sz="quarter" idx="4294967295"/>
          </p:nvPr>
        </p:nvGraphicFramePr>
        <p:xfrm>
          <a:off x="3881438" y="1773238"/>
          <a:ext cx="5262562" cy="1287462"/>
        </p:xfrm>
        <a:graphic>
          <a:graphicData uri="http://schemas.openxmlformats.org/presentationml/2006/ole">
            <mc:AlternateContent xmlns:mc="http://schemas.openxmlformats.org/markup-compatibility/2006">
              <mc:Choice xmlns:v="urn:schemas-microsoft-com:vml" Requires="v">
                <p:oleObj spid="_x0000_s32784" name="Формула" r:id="rId4" imgW="5143320" imgH="1257120" progId="Equation.3">
                  <p:embed/>
                </p:oleObj>
              </mc:Choice>
              <mc:Fallback>
                <p:oleObj name="Формула" r:id="rId4" imgW="5143320" imgH="12571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1438" y="1773238"/>
                        <a:ext cx="5262562" cy="128746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23" name="Object 59"/>
          <p:cNvGraphicFramePr>
            <a:graphicFrameLocks noGrp="1" noChangeAspect="1"/>
          </p:cNvGraphicFramePr>
          <p:nvPr>
            <p:ph sz="quarter" idx="4294967295"/>
          </p:nvPr>
        </p:nvGraphicFramePr>
        <p:xfrm>
          <a:off x="0" y="5373688"/>
          <a:ext cx="3025775" cy="1008062"/>
        </p:xfrm>
        <a:graphic>
          <a:graphicData uri="http://schemas.openxmlformats.org/presentationml/2006/ole">
            <mc:AlternateContent xmlns:mc="http://schemas.openxmlformats.org/markup-compatibility/2006">
              <mc:Choice xmlns:v="urn:schemas-microsoft-com:vml" Requires="v">
                <p:oleObj spid="_x0000_s32785" name="Формула" r:id="rId6" imgW="952200" imgH="317160" progId="Equation.3">
                  <p:embed/>
                </p:oleObj>
              </mc:Choice>
              <mc:Fallback>
                <p:oleObj name="Формула" r:id="rId6" imgW="952200" imgH="3171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373688"/>
                        <a:ext cx="3025775" cy="100806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39" name="Rectangle 58"/>
          <p:cNvSpPr>
            <a:spLocks noChangeArrowheads="1"/>
          </p:cNvSpPr>
          <p:nvPr/>
        </p:nvSpPr>
        <p:spPr bwMode="auto">
          <a:xfrm>
            <a:off x="0" y="0"/>
            <a:ext cx="914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a:t>	</a:t>
            </a:r>
            <a:r>
              <a:rPr lang="ru-RU" sz="3200" b="1" i="1">
                <a:solidFill>
                  <a:srgbClr val="FF0000"/>
                </a:solidFill>
              </a:rPr>
              <a:t>Суммарный вектор ускорения</a:t>
            </a:r>
            <a:r>
              <a:rPr lang="ru-RU" sz="3200"/>
              <a:t> при движении точки вдоль плоской кривой равен:</a:t>
            </a:r>
          </a:p>
        </p:txBody>
      </p:sp>
      <p:pic>
        <p:nvPicPr>
          <p:cNvPr id="30741" name="Рисунок 1194" descr="Images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174750"/>
            <a:ext cx="36353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2" name="Прямоугольник 22"/>
          <p:cNvSpPr>
            <a:spLocks noChangeArrowheads="1"/>
          </p:cNvSpPr>
          <p:nvPr/>
        </p:nvSpPr>
        <p:spPr bwMode="auto">
          <a:xfrm>
            <a:off x="0" y="4724400"/>
            <a:ext cx="5775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2800">
                <a:solidFill>
                  <a:srgbClr val="FF0000"/>
                </a:solidFill>
              </a:rPr>
              <a:t>Модуль общего ускорения равен:</a:t>
            </a:r>
            <a:endParaRPr lang="ru-RU" sz="2800"/>
          </a:p>
        </p:txBody>
      </p:sp>
    </p:spTree>
    <p:extLst>
      <p:ext uri="{BB962C8B-B14F-4D97-AF65-F5344CB8AC3E}">
        <p14:creationId xmlns:p14="http://schemas.microsoft.com/office/powerpoint/2010/main" val="2464285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117793"/>
                                        </p:tgtEl>
                                        <p:attrNameLst>
                                          <p:attrName>style.visibility</p:attrName>
                                        </p:attrNameLst>
                                      </p:cBhvr>
                                      <p:to>
                                        <p:strVal val="visible"/>
                                      </p:to>
                                    </p:set>
                                    <p:anim calcmode="lin" valueType="num">
                                      <p:cBhvr>
                                        <p:cTn id="7" dur="500" fill="hold"/>
                                        <p:tgtEl>
                                          <p:spTgt spid="117793"/>
                                        </p:tgtEl>
                                        <p:attrNameLst>
                                          <p:attrName>ppt_w</p:attrName>
                                        </p:attrNameLst>
                                      </p:cBhvr>
                                      <p:tavLst>
                                        <p:tav tm="0">
                                          <p:val>
                                            <p:fltVal val="0"/>
                                          </p:val>
                                        </p:tav>
                                        <p:tav tm="100000">
                                          <p:val>
                                            <p:strVal val="#ppt_w"/>
                                          </p:val>
                                        </p:tav>
                                      </p:tavLst>
                                    </p:anim>
                                    <p:anim calcmode="lin" valueType="num">
                                      <p:cBhvr>
                                        <p:cTn id="8" dur="500" fill="hold"/>
                                        <p:tgtEl>
                                          <p:spTgt spid="117793"/>
                                        </p:tgtEl>
                                        <p:attrNameLst>
                                          <p:attrName>ppt_h</p:attrName>
                                        </p:attrNameLst>
                                      </p:cBhvr>
                                      <p:tavLst>
                                        <p:tav tm="0">
                                          <p:val>
                                            <p:fltVal val="0"/>
                                          </p:val>
                                        </p:tav>
                                        <p:tav tm="100000">
                                          <p:val>
                                            <p:strVal val="#ppt_h"/>
                                          </p:val>
                                        </p:tav>
                                      </p:tavLst>
                                    </p:anim>
                                    <p:animEffect transition="in" filter="fade">
                                      <p:cBhvr>
                                        <p:cTn id="9" dur="500"/>
                                        <p:tgtEl>
                                          <p:spTgt spid="117793"/>
                                        </p:tgtEl>
                                      </p:cBhvr>
                                    </p:animEffect>
                                  </p:childTnLst>
                                </p:cTn>
                              </p:par>
                            </p:childTnLst>
                          </p:cTn>
                        </p:par>
                        <p:par>
                          <p:cTn id="10" fill="hold" nodeType="afterGroup">
                            <p:stCondLst>
                              <p:cond delay="500"/>
                            </p:stCondLst>
                            <p:childTnLst>
                              <p:par>
                                <p:cTn id="11" presetID="1" presetClass="path" presetSubtype="0" repeatCount="indefinite" fill="hold" nodeType="afterEffect">
                                  <p:stCondLst>
                                    <p:cond delay="0"/>
                                  </p:stCondLst>
                                  <p:childTnLst>
                                    <p:animMotion origin="layout" path="M -0.00208 0.0074 C 0.04879 -0.0474 0.1158 -0.04647 0.14705 0.00509 C 0.17934 0.06035 0.16389 0.14659 0.11407 0.20046 C 0.06285 0.25341 -0.00295 0.25249 -0.03541 0.19954 C -0.06684 0.14659 -0.05208 0.06035 -0.00208 0.0074 Z " pathEditMode="relative" rAng="-2300543" ptsTypes="fffff">
                                      <p:cBhvr>
                                        <p:cTn id="12" dur="2000" fill="hold"/>
                                        <p:tgtEl>
                                          <p:spTgt spid="117793"/>
                                        </p:tgtEl>
                                        <p:attrNameLst>
                                          <p:attrName>ppt_x</p:attrName>
                                          <p:attrName>ppt_y</p:attrName>
                                        </p:attrNameLst>
                                      </p:cBhvr>
                                      <p:rCtr x="5833" y="9549"/>
                                    </p:animMotion>
                                  </p:childTnLst>
                                </p:cTn>
                              </p:par>
                            </p:childTnLst>
                          </p:cTn>
                        </p:par>
                        <p:par>
                          <p:cTn id="13" fill="hold" nodeType="afterGroup">
                            <p:stCondLst>
                              <p:cond delay="2500"/>
                            </p:stCondLst>
                            <p:childTnLst>
                              <p:par>
                                <p:cTn id="14" presetID="53" presetClass="entr" presetSubtype="0" fill="hold" grpId="0" nodeType="afterEffect">
                                  <p:stCondLst>
                                    <p:cond delay="0"/>
                                  </p:stCondLst>
                                  <p:childTnLst>
                                    <p:set>
                                      <p:cBhvr>
                                        <p:cTn id="15" dur="1" fill="hold">
                                          <p:stCondLst>
                                            <p:cond delay="0"/>
                                          </p:stCondLst>
                                        </p:cTn>
                                        <p:tgtEl>
                                          <p:spTgt spid="117794"/>
                                        </p:tgtEl>
                                        <p:attrNameLst>
                                          <p:attrName>style.visibility</p:attrName>
                                        </p:attrNameLst>
                                      </p:cBhvr>
                                      <p:to>
                                        <p:strVal val="visible"/>
                                      </p:to>
                                    </p:set>
                                    <p:anim calcmode="lin" valueType="num">
                                      <p:cBhvr>
                                        <p:cTn id="16" dur="500" fill="hold"/>
                                        <p:tgtEl>
                                          <p:spTgt spid="117794"/>
                                        </p:tgtEl>
                                        <p:attrNameLst>
                                          <p:attrName>ppt_w</p:attrName>
                                        </p:attrNameLst>
                                      </p:cBhvr>
                                      <p:tavLst>
                                        <p:tav tm="0">
                                          <p:val>
                                            <p:fltVal val="0"/>
                                          </p:val>
                                        </p:tav>
                                        <p:tav tm="100000">
                                          <p:val>
                                            <p:strVal val="#ppt_w"/>
                                          </p:val>
                                        </p:tav>
                                      </p:tavLst>
                                    </p:anim>
                                    <p:anim calcmode="lin" valueType="num">
                                      <p:cBhvr>
                                        <p:cTn id="17" dur="500" fill="hold"/>
                                        <p:tgtEl>
                                          <p:spTgt spid="117794"/>
                                        </p:tgtEl>
                                        <p:attrNameLst>
                                          <p:attrName>ppt_h</p:attrName>
                                        </p:attrNameLst>
                                      </p:cBhvr>
                                      <p:tavLst>
                                        <p:tav tm="0">
                                          <p:val>
                                            <p:fltVal val="0"/>
                                          </p:val>
                                        </p:tav>
                                        <p:tav tm="100000">
                                          <p:val>
                                            <p:strVal val="#ppt_h"/>
                                          </p:val>
                                        </p:tav>
                                      </p:tavLst>
                                    </p:anim>
                                    <p:animEffect transition="in" filter="fade">
                                      <p:cBhvr>
                                        <p:cTn id="18" dur="500"/>
                                        <p:tgtEl>
                                          <p:spTgt spid="117794"/>
                                        </p:tgtEl>
                                      </p:cBhvr>
                                    </p:animEffect>
                                  </p:childTnLst>
                                </p:cTn>
                              </p:par>
                            </p:childTnLst>
                          </p:cTn>
                        </p:par>
                        <p:par>
                          <p:cTn id="19" fill="hold" nodeType="afterGroup">
                            <p:stCondLst>
                              <p:cond delay="3000"/>
                            </p:stCondLst>
                            <p:childTnLst>
                              <p:par>
                                <p:cTn id="20" presetID="22" presetClass="entr" presetSubtype="4" fill="hold" grpId="0" nodeType="afterEffect">
                                  <p:stCondLst>
                                    <p:cond delay="0"/>
                                  </p:stCondLst>
                                  <p:childTnLst>
                                    <p:set>
                                      <p:cBhvr>
                                        <p:cTn id="21" dur="1" fill="hold">
                                          <p:stCondLst>
                                            <p:cond delay="0"/>
                                          </p:stCondLst>
                                        </p:cTn>
                                        <p:tgtEl>
                                          <p:spTgt spid="117795"/>
                                        </p:tgtEl>
                                        <p:attrNameLst>
                                          <p:attrName>style.visibility</p:attrName>
                                        </p:attrNameLst>
                                      </p:cBhvr>
                                      <p:to>
                                        <p:strVal val="visible"/>
                                      </p:to>
                                    </p:set>
                                    <p:animEffect transition="in" filter="wipe(down)">
                                      <p:cBhvr>
                                        <p:cTn id="22" dur="500"/>
                                        <p:tgtEl>
                                          <p:spTgt spid="117795"/>
                                        </p:tgtEl>
                                      </p:cBhvr>
                                    </p:animEffect>
                                  </p:childTnLst>
                                </p:cTn>
                              </p:par>
                            </p:childTnLst>
                          </p:cTn>
                        </p:par>
                        <p:par>
                          <p:cTn id="23" fill="hold" nodeType="afterGroup">
                            <p:stCondLst>
                              <p:cond delay="3500"/>
                            </p:stCondLst>
                            <p:childTnLst>
                              <p:par>
                                <p:cTn id="24" presetID="53" presetClass="entr" presetSubtype="0" fill="hold" grpId="0" nodeType="afterEffect">
                                  <p:stCondLst>
                                    <p:cond delay="0"/>
                                  </p:stCondLst>
                                  <p:childTnLst>
                                    <p:set>
                                      <p:cBhvr>
                                        <p:cTn id="25" dur="1" fill="hold">
                                          <p:stCondLst>
                                            <p:cond delay="0"/>
                                          </p:stCondLst>
                                        </p:cTn>
                                        <p:tgtEl>
                                          <p:spTgt spid="117801"/>
                                        </p:tgtEl>
                                        <p:attrNameLst>
                                          <p:attrName>style.visibility</p:attrName>
                                        </p:attrNameLst>
                                      </p:cBhvr>
                                      <p:to>
                                        <p:strVal val="visible"/>
                                      </p:to>
                                    </p:set>
                                    <p:anim calcmode="lin" valueType="num">
                                      <p:cBhvr>
                                        <p:cTn id="26" dur="500" fill="hold"/>
                                        <p:tgtEl>
                                          <p:spTgt spid="117801"/>
                                        </p:tgtEl>
                                        <p:attrNameLst>
                                          <p:attrName>ppt_w</p:attrName>
                                        </p:attrNameLst>
                                      </p:cBhvr>
                                      <p:tavLst>
                                        <p:tav tm="0">
                                          <p:val>
                                            <p:fltVal val="0"/>
                                          </p:val>
                                        </p:tav>
                                        <p:tav tm="100000">
                                          <p:val>
                                            <p:strVal val="#ppt_w"/>
                                          </p:val>
                                        </p:tav>
                                      </p:tavLst>
                                    </p:anim>
                                    <p:anim calcmode="lin" valueType="num">
                                      <p:cBhvr>
                                        <p:cTn id="27" dur="500" fill="hold"/>
                                        <p:tgtEl>
                                          <p:spTgt spid="117801"/>
                                        </p:tgtEl>
                                        <p:attrNameLst>
                                          <p:attrName>ppt_h</p:attrName>
                                        </p:attrNameLst>
                                      </p:cBhvr>
                                      <p:tavLst>
                                        <p:tav tm="0">
                                          <p:val>
                                            <p:fltVal val="0"/>
                                          </p:val>
                                        </p:tav>
                                        <p:tav tm="100000">
                                          <p:val>
                                            <p:strVal val="#ppt_h"/>
                                          </p:val>
                                        </p:tav>
                                      </p:tavLst>
                                    </p:anim>
                                    <p:animEffect transition="in" filter="fade">
                                      <p:cBhvr>
                                        <p:cTn id="28" dur="500"/>
                                        <p:tgtEl>
                                          <p:spTgt spid="117801"/>
                                        </p:tgtEl>
                                      </p:cBhvr>
                                    </p:animEffect>
                                  </p:childTnLst>
                                </p:cTn>
                              </p:par>
                            </p:childTnLst>
                          </p:cTn>
                        </p:par>
                        <p:par>
                          <p:cTn id="29" fill="hold" nodeType="afterGroup">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117796"/>
                                        </p:tgtEl>
                                        <p:attrNameLst>
                                          <p:attrName>style.visibility</p:attrName>
                                        </p:attrNameLst>
                                      </p:cBhvr>
                                      <p:to>
                                        <p:strVal val="visible"/>
                                      </p:to>
                                    </p:set>
                                    <p:animEffect transition="in" filter="wipe(left)">
                                      <p:cBhvr>
                                        <p:cTn id="32" dur="500"/>
                                        <p:tgtEl>
                                          <p:spTgt spid="117796"/>
                                        </p:tgtEl>
                                      </p:cBhvr>
                                    </p:animEffect>
                                  </p:childTnLst>
                                </p:cTn>
                              </p:par>
                            </p:childTnLst>
                          </p:cTn>
                        </p:par>
                        <p:par>
                          <p:cTn id="33" fill="hold" nodeType="afterGroup">
                            <p:stCondLst>
                              <p:cond delay="4500"/>
                            </p:stCondLst>
                            <p:childTnLst>
                              <p:par>
                                <p:cTn id="34" presetID="53" presetClass="entr" presetSubtype="0" fill="hold" grpId="0" nodeType="afterEffect">
                                  <p:stCondLst>
                                    <p:cond delay="0"/>
                                  </p:stCondLst>
                                  <p:childTnLst>
                                    <p:set>
                                      <p:cBhvr>
                                        <p:cTn id="35" dur="1" fill="hold">
                                          <p:stCondLst>
                                            <p:cond delay="0"/>
                                          </p:stCondLst>
                                        </p:cTn>
                                        <p:tgtEl>
                                          <p:spTgt spid="117802"/>
                                        </p:tgtEl>
                                        <p:attrNameLst>
                                          <p:attrName>style.visibility</p:attrName>
                                        </p:attrNameLst>
                                      </p:cBhvr>
                                      <p:to>
                                        <p:strVal val="visible"/>
                                      </p:to>
                                    </p:set>
                                    <p:anim calcmode="lin" valueType="num">
                                      <p:cBhvr>
                                        <p:cTn id="36" dur="500" fill="hold"/>
                                        <p:tgtEl>
                                          <p:spTgt spid="117802"/>
                                        </p:tgtEl>
                                        <p:attrNameLst>
                                          <p:attrName>ppt_w</p:attrName>
                                        </p:attrNameLst>
                                      </p:cBhvr>
                                      <p:tavLst>
                                        <p:tav tm="0">
                                          <p:val>
                                            <p:fltVal val="0"/>
                                          </p:val>
                                        </p:tav>
                                        <p:tav tm="100000">
                                          <p:val>
                                            <p:strVal val="#ppt_w"/>
                                          </p:val>
                                        </p:tav>
                                      </p:tavLst>
                                    </p:anim>
                                    <p:anim calcmode="lin" valueType="num">
                                      <p:cBhvr>
                                        <p:cTn id="37" dur="500" fill="hold"/>
                                        <p:tgtEl>
                                          <p:spTgt spid="117802"/>
                                        </p:tgtEl>
                                        <p:attrNameLst>
                                          <p:attrName>ppt_h</p:attrName>
                                        </p:attrNameLst>
                                      </p:cBhvr>
                                      <p:tavLst>
                                        <p:tav tm="0">
                                          <p:val>
                                            <p:fltVal val="0"/>
                                          </p:val>
                                        </p:tav>
                                        <p:tav tm="100000">
                                          <p:val>
                                            <p:strVal val="#ppt_h"/>
                                          </p:val>
                                        </p:tav>
                                      </p:tavLst>
                                    </p:anim>
                                    <p:animEffect transition="in" filter="fade">
                                      <p:cBhvr>
                                        <p:cTn id="38" dur="500"/>
                                        <p:tgtEl>
                                          <p:spTgt spid="117802"/>
                                        </p:tgtEl>
                                      </p:cBhvr>
                                    </p:animEffect>
                                  </p:childTnLst>
                                </p:cTn>
                              </p:par>
                            </p:childTnLst>
                          </p:cTn>
                        </p:par>
                        <p:par>
                          <p:cTn id="39" fill="hold" nodeType="afterGroup">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117805"/>
                                        </p:tgtEl>
                                        <p:attrNameLst>
                                          <p:attrName>style.visibility</p:attrName>
                                        </p:attrNameLst>
                                      </p:cBhvr>
                                      <p:to>
                                        <p:strVal val="visible"/>
                                      </p:to>
                                    </p:set>
                                    <p:animEffect transition="in" filter="wipe(left)">
                                      <p:cBhvr>
                                        <p:cTn id="42" dur="500"/>
                                        <p:tgtEl>
                                          <p:spTgt spid="117805"/>
                                        </p:tgtEl>
                                      </p:cBhvr>
                                    </p:animEffect>
                                  </p:childTnLst>
                                </p:cTn>
                              </p:par>
                            </p:childTnLst>
                          </p:cTn>
                        </p:par>
                        <p:par>
                          <p:cTn id="43" fill="hold" nodeType="afterGroup">
                            <p:stCondLst>
                              <p:cond delay="5500"/>
                            </p:stCondLst>
                            <p:childTnLst>
                              <p:par>
                                <p:cTn id="44" presetID="53" presetClass="entr" presetSubtype="0" fill="hold" grpId="0" nodeType="afterEffect">
                                  <p:stCondLst>
                                    <p:cond delay="0"/>
                                  </p:stCondLst>
                                  <p:childTnLst>
                                    <p:set>
                                      <p:cBhvr>
                                        <p:cTn id="45" dur="1" fill="hold">
                                          <p:stCondLst>
                                            <p:cond delay="0"/>
                                          </p:stCondLst>
                                        </p:cTn>
                                        <p:tgtEl>
                                          <p:spTgt spid="117806"/>
                                        </p:tgtEl>
                                        <p:attrNameLst>
                                          <p:attrName>style.visibility</p:attrName>
                                        </p:attrNameLst>
                                      </p:cBhvr>
                                      <p:to>
                                        <p:strVal val="visible"/>
                                      </p:to>
                                    </p:set>
                                    <p:anim calcmode="lin" valueType="num">
                                      <p:cBhvr>
                                        <p:cTn id="46" dur="500" fill="hold"/>
                                        <p:tgtEl>
                                          <p:spTgt spid="117806"/>
                                        </p:tgtEl>
                                        <p:attrNameLst>
                                          <p:attrName>ppt_w</p:attrName>
                                        </p:attrNameLst>
                                      </p:cBhvr>
                                      <p:tavLst>
                                        <p:tav tm="0">
                                          <p:val>
                                            <p:fltVal val="0"/>
                                          </p:val>
                                        </p:tav>
                                        <p:tav tm="100000">
                                          <p:val>
                                            <p:strVal val="#ppt_w"/>
                                          </p:val>
                                        </p:tav>
                                      </p:tavLst>
                                    </p:anim>
                                    <p:anim calcmode="lin" valueType="num">
                                      <p:cBhvr>
                                        <p:cTn id="47" dur="500" fill="hold"/>
                                        <p:tgtEl>
                                          <p:spTgt spid="117806"/>
                                        </p:tgtEl>
                                        <p:attrNameLst>
                                          <p:attrName>ppt_h</p:attrName>
                                        </p:attrNameLst>
                                      </p:cBhvr>
                                      <p:tavLst>
                                        <p:tav tm="0">
                                          <p:val>
                                            <p:fltVal val="0"/>
                                          </p:val>
                                        </p:tav>
                                        <p:tav tm="100000">
                                          <p:val>
                                            <p:strVal val="#ppt_h"/>
                                          </p:val>
                                        </p:tav>
                                      </p:tavLst>
                                    </p:anim>
                                    <p:animEffect transition="in" filter="fade">
                                      <p:cBhvr>
                                        <p:cTn id="48" dur="500"/>
                                        <p:tgtEl>
                                          <p:spTgt spid="117806"/>
                                        </p:tgtEl>
                                      </p:cBhvr>
                                    </p:animEffect>
                                  </p:childTnLst>
                                </p:cTn>
                              </p:par>
                            </p:childTnLst>
                          </p:cTn>
                        </p:par>
                        <p:par>
                          <p:cTn id="49" fill="hold" nodeType="afterGroup">
                            <p:stCondLst>
                              <p:cond delay="6000"/>
                            </p:stCondLst>
                            <p:childTnLst>
                              <p:par>
                                <p:cTn id="50" presetID="22" presetClass="entr" presetSubtype="4" fill="hold" grpId="0" nodeType="afterEffect">
                                  <p:stCondLst>
                                    <p:cond delay="0"/>
                                  </p:stCondLst>
                                  <p:childTnLst>
                                    <p:set>
                                      <p:cBhvr>
                                        <p:cTn id="51" dur="1" fill="hold">
                                          <p:stCondLst>
                                            <p:cond delay="0"/>
                                          </p:stCondLst>
                                        </p:cTn>
                                        <p:tgtEl>
                                          <p:spTgt spid="117804"/>
                                        </p:tgtEl>
                                        <p:attrNameLst>
                                          <p:attrName>style.visibility</p:attrName>
                                        </p:attrNameLst>
                                      </p:cBhvr>
                                      <p:to>
                                        <p:strVal val="visible"/>
                                      </p:to>
                                    </p:set>
                                    <p:animEffect transition="in" filter="wipe(down)">
                                      <p:cBhvr>
                                        <p:cTn id="52" dur="500"/>
                                        <p:tgtEl>
                                          <p:spTgt spid="117804"/>
                                        </p:tgtEl>
                                      </p:cBhvr>
                                    </p:animEffect>
                                  </p:childTnLst>
                                </p:cTn>
                              </p:par>
                            </p:childTnLst>
                          </p:cTn>
                        </p:par>
                        <p:par>
                          <p:cTn id="53" fill="hold" nodeType="afterGroup">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117798"/>
                                        </p:tgtEl>
                                        <p:attrNameLst>
                                          <p:attrName>style.visibility</p:attrName>
                                        </p:attrNameLst>
                                      </p:cBhvr>
                                      <p:to>
                                        <p:strVal val="visible"/>
                                      </p:to>
                                    </p:set>
                                    <p:animEffect transition="in" filter="wipe(left)">
                                      <p:cBhvr>
                                        <p:cTn id="56" dur="500"/>
                                        <p:tgtEl>
                                          <p:spTgt spid="117798"/>
                                        </p:tgtEl>
                                      </p:cBhvr>
                                    </p:animEffect>
                                  </p:childTnLst>
                                </p:cTn>
                              </p:par>
                            </p:childTnLst>
                          </p:cTn>
                        </p:par>
                        <p:par>
                          <p:cTn id="57" fill="hold" nodeType="afterGroup">
                            <p:stCondLst>
                              <p:cond delay="7000"/>
                            </p:stCondLst>
                            <p:childTnLst>
                              <p:par>
                                <p:cTn id="58" presetID="53" presetClass="entr" presetSubtype="0" fill="hold" grpId="0" nodeType="afterEffect">
                                  <p:stCondLst>
                                    <p:cond delay="0"/>
                                  </p:stCondLst>
                                  <p:childTnLst>
                                    <p:set>
                                      <p:cBhvr>
                                        <p:cTn id="59" dur="1" fill="hold">
                                          <p:stCondLst>
                                            <p:cond delay="0"/>
                                          </p:stCondLst>
                                        </p:cTn>
                                        <p:tgtEl>
                                          <p:spTgt spid="117810"/>
                                        </p:tgtEl>
                                        <p:attrNameLst>
                                          <p:attrName>style.visibility</p:attrName>
                                        </p:attrNameLst>
                                      </p:cBhvr>
                                      <p:to>
                                        <p:strVal val="visible"/>
                                      </p:to>
                                    </p:set>
                                    <p:anim calcmode="lin" valueType="num">
                                      <p:cBhvr>
                                        <p:cTn id="60" dur="500" fill="hold"/>
                                        <p:tgtEl>
                                          <p:spTgt spid="117810"/>
                                        </p:tgtEl>
                                        <p:attrNameLst>
                                          <p:attrName>ppt_w</p:attrName>
                                        </p:attrNameLst>
                                      </p:cBhvr>
                                      <p:tavLst>
                                        <p:tav tm="0">
                                          <p:val>
                                            <p:fltVal val="0"/>
                                          </p:val>
                                        </p:tav>
                                        <p:tav tm="100000">
                                          <p:val>
                                            <p:strVal val="#ppt_w"/>
                                          </p:val>
                                        </p:tav>
                                      </p:tavLst>
                                    </p:anim>
                                    <p:anim calcmode="lin" valueType="num">
                                      <p:cBhvr>
                                        <p:cTn id="61" dur="500" fill="hold"/>
                                        <p:tgtEl>
                                          <p:spTgt spid="117810"/>
                                        </p:tgtEl>
                                        <p:attrNameLst>
                                          <p:attrName>ppt_h</p:attrName>
                                        </p:attrNameLst>
                                      </p:cBhvr>
                                      <p:tavLst>
                                        <p:tav tm="0">
                                          <p:val>
                                            <p:fltVal val="0"/>
                                          </p:val>
                                        </p:tav>
                                        <p:tav tm="100000">
                                          <p:val>
                                            <p:strVal val="#ppt_h"/>
                                          </p:val>
                                        </p:tav>
                                      </p:tavLst>
                                    </p:anim>
                                    <p:animEffect transition="in" filter="fade">
                                      <p:cBhvr>
                                        <p:cTn id="62" dur="500"/>
                                        <p:tgtEl>
                                          <p:spTgt spid="117810"/>
                                        </p:tgtEl>
                                      </p:cBhvr>
                                    </p:animEffect>
                                  </p:childTnLst>
                                </p:cTn>
                              </p:par>
                            </p:childTnLst>
                          </p:cTn>
                        </p:par>
                        <p:par>
                          <p:cTn id="63" fill="hold" nodeType="afterGroup">
                            <p:stCondLst>
                              <p:cond delay="7500"/>
                            </p:stCondLst>
                            <p:childTnLst>
                              <p:par>
                                <p:cTn id="64" presetID="22" presetClass="entr" presetSubtype="2" fill="hold" grpId="0" nodeType="afterEffect">
                                  <p:stCondLst>
                                    <p:cond delay="0"/>
                                  </p:stCondLst>
                                  <p:childTnLst>
                                    <p:set>
                                      <p:cBhvr>
                                        <p:cTn id="65" dur="1" fill="hold">
                                          <p:stCondLst>
                                            <p:cond delay="0"/>
                                          </p:stCondLst>
                                        </p:cTn>
                                        <p:tgtEl>
                                          <p:spTgt spid="117803"/>
                                        </p:tgtEl>
                                        <p:attrNameLst>
                                          <p:attrName>style.visibility</p:attrName>
                                        </p:attrNameLst>
                                      </p:cBhvr>
                                      <p:to>
                                        <p:strVal val="visible"/>
                                      </p:to>
                                    </p:set>
                                    <p:animEffect transition="in" filter="wipe(right)">
                                      <p:cBhvr>
                                        <p:cTn id="66" dur="500"/>
                                        <p:tgtEl>
                                          <p:spTgt spid="117803"/>
                                        </p:tgtEl>
                                      </p:cBhvr>
                                    </p:animEffect>
                                  </p:childTnLst>
                                </p:cTn>
                              </p:par>
                            </p:childTnLst>
                          </p:cTn>
                        </p:par>
                        <p:par>
                          <p:cTn id="67" fill="hold" nodeType="afterGroup">
                            <p:stCondLst>
                              <p:cond delay="8000"/>
                            </p:stCondLst>
                            <p:childTnLst>
                              <p:par>
                                <p:cTn id="68" presetID="22" presetClass="entr" presetSubtype="1" fill="hold" grpId="0" nodeType="afterEffect">
                                  <p:stCondLst>
                                    <p:cond delay="0"/>
                                  </p:stCondLst>
                                  <p:childTnLst>
                                    <p:set>
                                      <p:cBhvr>
                                        <p:cTn id="69" dur="1" fill="hold">
                                          <p:stCondLst>
                                            <p:cond delay="0"/>
                                          </p:stCondLst>
                                        </p:cTn>
                                        <p:tgtEl>
                                          <p:spTgt spid="117797"/>
                                        </p:tgtEl>
                                        <p:attrNameLst>
                                          <p:attrName>style.visibility</p:attrName>
                                        </p:attrNameLst>
                                      </p:cBhvr>
                                      <p:to>
                                        <p:strVal val="visible"/>
                                      </p:to>
                                    </p:set>
                                    <p:animEffect transition="in" filter="wipe(up)">
                                      <p:cBhvr>
                                        <p:cTn id="70" dur="500"/>
                                        <p:tgtEl>
                                          <p:spTgt spid="117797"/>
                                        </p:tgtEl>
                                      </p:cBhvr>
                                    </p:animEffect>
                                  </p:childTnLst>
                                </p:cTn>
                              </p:par>
                            </p:childTnLst>
                          </p:cTn>
                        </p:par>
                        <p:par>
                          <p:cTn id="71" fill="hold" nodeType="afterGroup">
                            <p:stCondLst>
                              <p:cond delay="8500"/>
                            </p:stCondLst>
                            <p:childTnLst>
                              <p:par>
                                <p:cTn id="72" presetID="53" presetClass="entr" presetSubtype="0" fill="hold" grpId="0" nodeType="afterEffect">
                                  <p:stCondLst>
                                    <p:cond delay="0"/>
                                  </p:stCondLst>
                                  <p:childTnLst>
                                    <p:set>
                                      <p:cBhvr>
                                        <p:cTn id="73" dur="1" fill="hold">
                                          <p:stCondLst>
                                            <p:cond delay="0"/>
                                          </p:stCondLst>
                                        </p:cTn>
                                        <p:tgtEl>
                                          <p:spTgt spid="117809"/>
                                        </p:tgtEl>
                                        <p:attrNameLst>
                                          <p:attrName>style.visibility</p:attrName>
                                        </p:attrNameLst>
                                      </p:cBhvr>
                                      <p:to>
                                        <p:strVal val="visible"/>
                                      </p:to>
                                    </p:set>
                                    <p:anim calcmode="lin" valueType="num">
                                      <p:cBhvr>
                                        <p:cTn id="74" dur="500" fill="hold"/>
                                        <p:tgtEl>
                                          <p:spTgt spid="117809"/>
                                        </p:tgtEl>
                                        <p:attrNameLst>
                                          <p:attrName>ppt_w</p:attrName>
                                        </p:attrNameLst>
                                      </p:cBhvr>
                                      <p:tavLst>
                                        <p:tav tm="0">
                                          <p:val>
                                            <p:fltVal val="0"/>
                                          </p:val>
                                        </p:tav>
                                        <p:tav tm="100000">
                                          <p:val>
                                            <p:strVal val="#ppt_w"/>
                                          </p:val>
                                        </p:tav>
                                      </p:tavLst>
                                    </p:anim>
                                    <p:anim calcmode="lin" valueType="num">
                                      <p:cBhvr>
                                        <p:cTn id="75" dur="500" fill="hold"/>
                                        <p:tgtEl>
                                          <p:spTgt spid="117809"/>
                                        </p:tgtEl>
                                        <p:attrNameLst>
                                          <p:attrName>ppt_h</p:attrName>
                                        </p:attrNameLst>
                                      </p:cBhvr>
                                      <p:tavLst>
                                        <p:tav tm="0">
                                          <p:val>
                                            <p:fltVal val="0"/>
                                          </p:val>
                                        </p:tav>
                                        <p:tav tm="100000">
                                          <p:val>
                                            <p:strVal val="#ppt_h"/>
                                          </p:val>
                                        </p:tav>
                                      </p:tavLst>
                                    </p:anim>
                                    <p:animEffect transition="in" filter="fade">
                                      <p:cBhvr>
                                        <p:cTn id="76" dur="500"/>
                                        <p:tgtEl>
                                          <p:spTgt spid="117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94" grpId="0" animBg="1"/>
      <p:bldP spid="117795" grpId="0" animBg="1"/>
      <p:bldP spid="117796" grpId="0" animBg="1"/>
      <p:bldP spid="117797" grpId="0" animBg="1"/>
      <p:bldP spid="117798" grpId="0" animBg="1"/>
      <p:bldP spid="117801" grpId="0" autoUpdateAnimBg="0"/>
      <p:bldP spid="117802" grpId="0" autoUpdateAnimBg="0"/>
      <p:bldP spid="117803" grpId="0" animBg="1"/>
      <p:bldP spid="117804" grpId="0" animBg="1"/>
      <p:bldP spid="117805" grpId="0" animBg="1"/>
      <p:bldP spid="117806" grpId="0" autoUpdateAnimBg="0"/>
      <p:bldP spid="117809" grpId="0" autoUpdateAnimBg="0"/>
      <p:bldP spid="117810"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2" name="Rectangle 4"/>
          <p:cNvSpPr>
            <a:spLocks noChangeArrowheads="1"/>
          </p:cNvSpPr>
          <p:nvPr/>
        </p:nvSpPr>
        <p:spPr bwMode="auto">
          <a:xfrm>
            <a:off x="250825" y="360363"/>
            <a:ext cx="856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a:t>
            </a:r>
            <a:endParaRPr lang="ru-RU"/>
          </a:p>
        </p:txBody>
      </p:sp>
      <p:sp>
        <p:nvSpPr>
          <p:cNvPr id="31753" name="Rectangle 6"/>
          <p:cNvSpPr>
            <a:spLocks noChangeArrowheads="1"/>
          </p:cNvSpPr>
          <p:nvPr/>
        </p:nvSpPr>
        <p:spPr bwMode="auto">
          <a:xfrm>
            <a:off x="4476750" y="31416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tabLst>
                <a:tab pos="-1714500" algn="l"/>
              </a:tabLst>
            </a:pPr>
            <a:endParaRPr lang="ru-RU" sz="2400"/>
          </a:p>
        </p:txBody>
      </p:sp>
      <p:sp>
        <p:nvSpPr>
          <p:cNvPr id="31754" name="Rectangle 9"/>
          <p:cNvSpPr>
            <a:spLocks noChangeArrowheads="1"/>
          </p:cNvSpPr>
          <p:nvPr/>
        </p:nvSpPr>
        <p:spPr bwMode="auto">
          <a:xfrm>
            <a:off x="0" y="31353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1755" name="Rectangle 11"/>
          <p:cNvSpPr>
            <a:spLocks noChangeArrowheads="1"/>
          </p:cNvSpPr>
          <p:nvPr/>
        </p:nvSpPr>
        <p:spPr bwMode="auto">
          <a:xfrm>
            <a:off x="0" y="333375"/>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Рассмотрим несколько предельных (частных) случаев: </a:t>
            </a:r>
          </a:p>
        </p:txBody>
      </p:sp>
      <p:sp>
        <p:nvSpPr>
          <p:cNvPr id="31756" name="Rectangle 13"/>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46" name="Object 12"/>
          <p:cNvGraphicFramePr>
            <a:graphicFrameLocks noChangeAspect="1"/>
          </p:cNvGraphicFramePr>
          <p:nvPr/>
        </p:nvGraphicFramePr>
        <p:xfrm>
          <a:off x="250825" y="1793875"/>
          <a:ext cx="1400175" cy="627063"/>
        </p:xfrm>
        <a:graphic>
          <a:graphicData uri="http://schemas.openxmlformats.org/presentationml/2006/ole">
            <mc:AlternateContent xmlns:mc="http://schemas.openxmlformats.org/markup-compatibility/2006">
              <mc:Choice xmlns:v="urn:schemas-microsoft-com:vml" Requires="v">
                <p:oleObj spid="_x0000_s33836" name="Формула" r:id="rId3" imgW="1409400" imgH="634680" progId="Equation.3">
                  <p:embed/>
                </p:oleObj>
              </mc:Choice>
              <mc:Fallback>
                <p:oleObj name="Формула" r:id="rId3" imgW="1409400" imgH="6346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793875"/>
                        <a:ext cx="1400175" cy="627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57" name="Rectangle 15"/>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47" name="Object 14"/>
          <p:cNvGraphicFramePr>
            <a:graphicFrameLocks noChangeAspect="1"/>
          </p:cNvGraphicFramePr>
          <p:nvPr/>
        </p:nvGraphicFramePr>
        <p:xfrm>
          <a:off x="1908175" y="1700213"/>
          <a:ext cx="1285875" cy="700087"/>
        </p:xfrm>
        <a:graphic>
          <a:graphicData uri="http://schemas.openxmlformats.org/presentationml/2006/ole">
            <mc:AlternateContent xmlns:mc="http://schemas.openxmlformats.org/markup-compatibility/2006">
              <mc:Choice xmlns:v="urn:schemas-microsoft-com:vml" Requires="v">
                <p:oleObj spid="_x0000_s33837" name="Формула" r:id="rId5" imgW="1295280" imgH="634680" progId="Equation.3">
                  <p:embed/>
                </p:oleObj>
              </mc:Choice>
              <mc:Fallback>
                <p:oleObj name="Формула" r:id="rId5" imgW="1295280" imgH="6346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1700213"/>
                        <a:ext cx="1285875" cy="700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58" name="Rectangle 16"/>
          <p:cNvSpPr>
            <a:spLocks noChangeArrowheads="1"/>
          </p:cNvSpPr>
          <p:nvPr/>
        </p:nvSpPr>
        <p:spPr bwMode="auto">
          <a:xfrm>
            <a:off x="0" y="1700213"/>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a:t>
            </a:r>
            <a:r>
              <a:rPr lang="en-US" sz="3200"/>
              <a:t>–</a:t>
            </a:r>
            <a:r>
              <a:rPr lang="ru-RU" sz="3200"/>
              <a:t> равномерное прямоли-					нейное движение; </a:t>
            </a:r>
          </a:p>
        </p:txBody>
      </p:sp>
      <p:sp>
        <p:nvSpPr>
          <p:cNvPr id="31759" name="Rectangle 18"/>
          <p:cNvSpPr>
            <a:spLocks noChangeArrowheads="1"/>
          </p:cNvSpPr>
          <p:nvPr/>
        </p:nvSpPr>
        <p:spPr bwMode="auto">
          <a:xfrm>
            <a:off x="0" y="4724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48" name="Object 17"/>
          <p:cNvGraphicFramePr>
            <a:graphicFrameLocks noChangeAspect="1"/>
          </p:cNvGraphicFramePr>
          <p:nvPr/>
        </p:nvGraphicFramePr>
        <p:xfrm>
          <a:off x="0" y="3141663"/>
          <a:ext cx="2336800" cy="619125"/>
        </p:xfrm>
        <a:graphic>
          <a:graphicData uri="http://schemas.openxmlformats.org/presentationml/2006/ole">
            <mc:AlternateContent xmlns:mc="http://schemas.openxmlformats.org/markup-compatibility/2006">
              <mc:Choice xmlns:v="urn:schemas-microsoft-com:vml" Requires="v">
                <p:oleObj spid="_x0000_s33838" name="Формула" r:id="rId7" imgW="2336760" imgH="634680" progId="Equation.3">
                  <p:embed/>
                </p:oleObj>
              </mc:Choice>
              <mc:Fallback>
                <p:oleObj name="Формула" r:id="rId7" imgW="2336760" imgH="6346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141663"/>
                        <a:ext cx="2336800" cy="619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60" name="Rectangle 20"/>
          <p:cNvSpPr>
            <a:spLocks noChangeArrowheads="1"/>
          </p:cNvSpPr>
          <p:nvPr/>
        </p:nvSpPr>
        <p:spPr bwMode="auto">
          <a:xfrm>
            <a:off x="0" y="40052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49" name="Object 19"/>
          <p:cNvGraphicFramePr>
            <a:graphicFrameLocks noChangeAspect="1"/>
          </p:cNvGraphicFramePr>
          <p:nvPr/>
        </p:nvGraphicFramePr>
        <p:xfrm>
          <a:off x="2549525" y="3141663"/>
          <a:ext cx="1436688" cy="690562"/>
        </p:xfrm>
        <a:graphic>
          <a:graphicData uri="http://schemas.openxmlformats.org/presentationml/2006/ole">
            <mc:AlternateContent xmlns:mc="http://schemas.openxmlformats.org/markup-compatibility/2006">
              <mc:Choice xmlns:v="urn:schemas-microsoft-com:vml" Requires="v">
                <p:oleObj spid="_x0000_s33839" name="Формула" r:id="rId9" imgW="1295280" imgH="634680" progId="Equation.3">
                  <p:embed/>
                </p:oleObj>
              </mc:Choice>
              <mc:Fallback>
                <p:oleObj name="Формула" r:id="rId9" imgW="1295280" imgH="6346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9525" y="3141663"/>
                        <a:ext cx="1436688" cy="690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61" name="Rectangle 21"/>
          <p:cNvSpPr>
            <a:spLocks noChangeArrowheads="1"/>
          </p:cNvSpPr>
          <p:nvPr/>
        </p:nvSpPr>
        <p:spPr bwMode="auto">
          <a:xfrm>
            <a:off x="179388" y="3208338"/>
            <a:ext cx="89646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 равноускоренное 				        прямолинейное движение; </a:t>
            </a:r>
          </a:p>
        </p:txBody>
      </p:sp>
      <p:sp>
        <p:nvSpPr>
          <p:cNvPr id="31762" name="Rectangle 23"/>
          <p:cNvSpPr>
            <a:spLocks noChangeArrowheads="1"/>
          </p:cNvSpPr>
          <p:nvPr/>
        </p:nvSpPr>
        <p:spPr bwMode="auto">
          <a:xfrm>
            <a:off x="0" y="27082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50" name="Object 22"/>
          <p:cNvGraphicFramePr>
            <a:graphicFrameLocks noChangeAspect="1"/>
          </p:cNvGraphicFramePr>
          <p:nvPr/>
        </p:nvGraphicFramePr>
        <p:xfrm>
          <a:off x="0" y="5084763"/>
          <a:ext cx="1400175" cy="625475"/>
        </p:xfrm>
        <a:graphic>
          <a:graphicData uri="http://schemas.openxmlformats.org/presentationml/2006/ole">
            <mc:AlternateContent xmlns:mc="http://schemas.openxmlformats.org/markup-compatibility/2006">
              <mc:Choice xmlns:v="urn:schemas-microsoft-com:vml" Requires="v">
                <p:oleObj spid="_x0000_s33840" name="Формула" r:id="rId11" imgW="1409400" imgH="634680" progId="Equation.3">
                  <p:embed/>
                </p:oleObj>
              </mc:Choice>
              <mc:Fallback>
                <p:oleObj name="Формула" r:id="rId11" imgW="1409400" imgH="63468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084763"/>
                        <a:ext cx="1400175"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63" name="Rectangle 25"/>
          <p:cNvSpPr>
            <a:spLocks noChangeArrowheads="1"/>
          </p:cNvSpPr>
          <p:nvPr/>
        </p:nvSpPr>
        <p:spPr bwMode="auto">
          <a:xfrm>
            <a:off x="0" y="2781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1751" name="Object 24"/>
          <p:cNvGraphicFramePr>
            <a:graphicFrameLocks noChangeAspect="1"/>
          </p:cNvGraphicFramePr>
          <p:nvPr/>
        </p:nvGraphicFramePr>
        <p:xfrm>
          <a:off x="1619250" y="5084763"/>
          <a:ext cx="2200275" cy="625475"/>
        </p:xfrm>
        <a:graphic>
          <a:graphicData uri="http://schemas.openxmlformats.org/presentationml/2006/ole">
            <mc:AlternateContent xmlns:mc="http://schemas.openxmlformats.org/markup-compatibility/2006">
              <mc:Choice xmlns:v="urn:schemas-microsoft-com:vml" Requires="v">
                <p:oleObj spid="_x0000_s33841" name="Формула" r:id="rId13" imgW="2209680" imgH="634680" progId="Equation.3">
                  <p:embed/>
                </p:oleObj>
              </mc:Choice>
              <mc:Fallback>
                <p:oleObj name="Формула" r:id="rId13" imgW="2209680" imgH="6346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9250" y="5084763"/>
                        <a:ext cx="2200275" cy="625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64" name="Rectangle 26"/>
          <p:cNvSpPr>
            <a:spLocks noChangeArrowheads="1"/>
          </p:cNvSpPr>
          <p:nvPr/>
        </p:nvSpPr>
        <p:spPr bwMode="auto">
          <a:xfrm>
            <a:off x="0" y="5084763"/>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ru-RU" sz="3200"/>
              <a:t>                                  – равномерное движение 				     по окружности. </a:t>
            </a:r>
          </a:p>
        </p:txBody>
      </p:sp>
      <p:sp>
        <p:nvSpPr>
          <p:cNvPr id="31765" name="Номер слайда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C374811-F86C-4938-80D3-165C8AECFF38}" type="slidenum">
              <a:rPr lang="ru-RU" smtClean="0"/>
              <a:pPr eaLnBrk="1" hangingPunct="1"/>
              <a:t>43</a:t>
            </a:fld>
            <a:endParaRPr lang="ru-RU" smtClean="0"/>
          </a:p>
        </p:txBody>
      </p:sp>
    </p:spTree>
    <p:extLst>
      <p:ext uri="{BB962C8B-B14F-4D97-AF65-F5344CB8AC3E}">
        <p14:creationId xmlns:p14="http://schemas.microsoft.com/office/powerpoint/2010/main" val="10635867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0" y="0"/>
            <a:ext cx="9144000" cy="692150"/>
          </a:xfrm>
          <a:noFill/>
        </p:spPr>
        <p:txBody>
          <a:bodyPr lIns="92075" tIns="46037" rIns="92075" bIns="46037"/>
          <a:lstStyle/>
          <a:p>
            <a:pPr eaLnBrk="1" hangingPunct="1"/>
            <a:r>
              <a:rPr lang="ru-RU" sz="3600" b="1" smtClean="0">
                <a:solidFill>
                  <a:srgbClr val="2301ED"/>
                </a:solidFill>
                <a:latin typeface="Times New Roman" pitchFamily="18" charset="0"/>
              </a:rPr>
              <a:t>Типы ускорений</a:t>
            </a:r>
          </a:p>
        </p:txBody>
      </p:sp>
      <p:sp>
        <p:nvSpPr>
          <p:cNvPr id="72731" name="Номер слайда 2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9E0E70F-D07A-45A3-A7B4-E4BD99363277}" type="slidenum">
              <a:rPr lang="ru-RU" smtClean="0"/>
              <a:pPr eaLnBrk="1" hangingPunct="1"/>
              <a:t>44</a:t>
            </a:fld>
            <a:endParaRPr lang="ru-RU" smtClean="0"/>
          </a:p>
        </p:txBody>
      </p:sp>
      <p:sp>
        <p:nvSpPr>
          <p:cNvPr id="72707" name="Text Box 3"/>
          <p:cNvSpPr txBox="1">
            <a:spLocks noChangeArrowheads="1"/>
          </p:cNvSpPr>
          <p:nvPr/>
        </p:nvSpPr>
        <p:spPr bwMode="auto">
          <a:xfrm>
            <a:off x="0" y="11255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ru-RU">
              <a:latin typeface="Verdana" pitchFamily="34" charset="0"/>
            </a:endParaRPr>
          </a:p>
        </p:txBody>
      </p:sp>
      <p:sp>
        <p:nvSpPr>
          <p:cNvPr id="110607" name="Text Box 15"/>
          <p:cNvSpPr txBox="1">
            <a:spLocks noChangeArrowheads="1"/>
          </p:cNvSpPr>
          <p:nvPr/>
        </p:nvSpPr>
        <p:spPr bwMode="auto">
          <a:xfrm>
            <a:off x="0" y="2781300"/>
            <a:ext cx="5364163" cy="457200"/>
          </a:xfrm>
          <a:prstGeom prst="rect">
            <a:avLst/>
          </a:prstGeom>
          <a:noFill/>
          <a:ln w="9525">
            <a:noFill/>
            <a:miter lim="800000"/>
            <a:headEnd/>
            <a:tailEnd/>
          </a:ln>
          <a:effectLst/>
        </p:spPr>
        <p:txBody>
          <a:bodyPr>
            <a:spAutoFit/>
          </a:bodyPr>
          <a:lstStyle/>
          <a:p>
            <a:pPr>
              <a:spcBef>
                <a:spcPct val="50000"/>
              </a:spcBef>
              <a:defRPr/>
            </a:pPr>
            <a:r>
              <a:rPr lang="ru-RU" sz="2400" b="1" i="1">
                <a:solidFill>
                  <a:srgbClr val="FF0000"/>
                </a:solidFill>
                <a:effectLst>
                  <a:outerShdw blurRad="38100" dist="38100" dir="2700000" algn="tl">
                    <a:srgbClr val="C0C0C0"/>
                  </a:outerShdw>
                </a:effectLst>
                <a:latin typeface="Times New Roman" pitchFamily="18" charset="0"/>
              </a:rPr>
              <a:t>Частица </a:t>
            </a:r>
            <a:r>
              <a:rPr lang="ru-RU" sz="2400" b="1" i="1">
                <a:solidFill>
                  <a:srgbClr val="FF0000"/>
                </a:solidFill>
                <a:latin typeface="Times New Roman" pitchFamily="18" charset="0"/>
              </a:rPr>
              <a:t>движется</a:t>
            </a:r>
            <a:r>
              <a:rPr lang="ru-RU" sz="2400" b="1" i="1">
                <a:solidFill>
                  <a:srgbClr val="FF0000"/>
                </a:solidFill>
                <a:effectLst>
                  <a:outerShdw blurRad="38100" dist="38100" dir="2700000" algn="tl">
                    <a:srgbClr val="C0C0C0"/>
                  </a:outerShdw>
                </a:effectLst>
                <a:latin typeface="Times New Roman" pitchFamily="18" charset="0"/>
              </a:rPr>
              <a:t> </a:t>
            </a:r>
            <a:r>
              <a:rPr lang="ru-RU" sz="2400" b="1">
                <a:solidFill>
                  <a:srgbClr val="FF0000"/>
                </a:solidFill>
                <a:effectLst>
                  <a:outerShdw blurRad="38100" dist="38100" dir="2700000" algn="tl">
                    <a:srgbClr val="C0C0C0"/>
                  </a:outerShdw>
                </a:effectLst>
                <a:latin typeface="Times New Roman" pitchFamily="18" charset="0"/>
              </a:rPr>
              <a:t>прямолинейно</a:t>
            </a:r>
          </a:p>
        </p:txBody>
      </p:sp>
      <p:sp>
        <p:nvSpPr>
          <p:cNvPr id="110608" name="Text Box 16"/>
          <p:cNvSpPr txBox="1">
            <a:spLocks noChangeArrowheads="1"/>
          </p:cNvSpPr>
          <p:nvPr/>
        </p:nvSpPr>
        <p:spPr bwMode="auto">
          <a:xfrm>
            <a:off x="0" y="549275"/>
            <a:ext cx="9144000" cy="1800225"/>
          </a:xfrm>
          <a:prstGeom prst="rect">
            <a:avLst/>
          </a:prstGeom>
          <a:noFill/>
          <a:ln w="9525">
            <a:noFill/>
            <a:miter lim="800000"/>
            <a:headEnd/>
            <a:tailEnd/>
          </a:ln>
          <a:effectLst/>
        </p:spPr>
        <p:txBody>
          <a:bodyPr>
            <a:spAutoFit/>
          </a:bodyPr>
          <a:lstStyle/>
          <a:p>
            <a:pPr>
              <a:defRPr/>
            </a:pPr>
            <a:r>
              <a:rPr lang="ru-RU" sz="2800" b="1" i="1">
                <a:effectLst>
                  <a:outerShdw blurRad="38100" dist="38100" dir="2700000" algn="tl">
                    <a:srgbClr val="C0C0C0"/>
                  </a:outerShdw>
                </a:effectLst>
                <a:latin typeface="Times New Roman" pitchFamily="18" charset="0"/>
              </a:rPr>
              <a:t>	Чтобы более </a:t>
            </a:r>
            <a:r>
              <a:rPr lang="ru-RU" sz="2800" b="1">
                <a:latin typeface="Times New Roman" pitchFamily="18" charset="0"/>
              </a:rPr>
              <a:t>наглядно</a:t>
            </a:r>
            <a:r>
              <a:rPr lang="ru-RU" sz="2800" b="1" i="1">
                <a:effectLst>
                  <a:outerShdw blurRad="38100" dist="38100" dir="2700000" algn="tl">
                    <a:srgbClr val="C0C0C0"/>
                  </a:outerShdw>
                </a:effectLst>
                <a:latin typeface="Times New Roman" pitchFamily="18" charset="0"/>
              </a:rPr>
              <a:t> представить </a:t>
            </a:r>
            <a:r>
              <a:rPr lang="ru-RU" sz="2800" b="1" i="1">
                <a:latin typeface="Times New Roman" pitchFamily="18" charset="0"/>
              </a:rPr>
              <a:t>свойства</a:t>
            </a:r>
            <a:r>
              <a:rPr lang="ru-RU" sz="2800" b="1" i="1">
                <a:effectLst>
                  <a:outerShdw blurRad="38100" dist="38100" dir="2700000" algn="tl">
                    <a:srgbClr val="C0C0C0"/>
                  </a:outerShdw>
                </a:effectLst>
                <a:latin typeface="Times New Roman" pitchFamily="18" charset="0"/>
              </a:rPr>
              <a:t> введенных </a:t>
            </a:r>
            <a:r>
              <a:rPr lang="ru-RU" sz="2800" b="1">
                <a:effectLst>
                  <a:outerShdw blurRad="38100" dist="38100" dir="2700000" algn="tl">
                    <a:srgbClr val="C0C0C0"/>
                  </a:outerShdw>
                </a:effectLst>
                <a:latin typeface="Times New Roman" pitchFamily="18" charset="0"/>
              </a:rPr>
              <a:t>составляющих полного ускорения</a:t>
            </a:r>
            <a:r>
              <a:rPr lang="ru-RU" sz="2800" b="1" i="1">
                <a:effectLst>
                  <a:outerShdw blurRad="38100" dist="38100" dir="2700000" algn="tl">
                    <a:srgbClr val="C0C0C0"/>
                  </a:outerShdw>
                </a:effectLst>
                <a:latin typeface="Times New Roman" pitchFamily="18" charset="0"/>
              </a:rPr>
              <a:t>,</a:t>
            </a:r>
            <a:r>
              <a:rPr lang="en-US" sz="2800" b="1" i="1">
                <a:effectLst>
                  <a:outerShdw blurRad="38100" dist="38100" dir="2700000" algn="tl">
                    <a:srgbClr val="C0C0C0"/>
                  </a:outerShdw>
                </a:effectLst>
                <a:latin typeface="Times New Roman" pitchFamily="18" charset="0"/>
              </a:rPr>
              <a:t> </a:t>
            </a:r>
            <a:r>
              <a:rPr lang="ru-RU" sz="2800" b="1" i="1">
                <a:effectLst>
                  <a:outerShdw blurRad="38100" dist="38100" dir="2700000" algn="tl">
                    <a:srgbClr val="C0C0C0"/>
                  </a:outerShdw>
                </a:effectLst>
                <a:latin typeface="Times New Roman" pitchFamily="18" charset="0"/>
              </a:rPr>
              <a:t>рассмотрим </a:t>
            </a:r>
            <a:r>
              <a:rPr lang="ru-RU" sz="2800" b="1" i="1">
                <a:latin typeface="Times New Roman" pitchFamily="18" charset="0"/>
              </a:rPr>
              <a:t>примеры движений</a:t>
            </a:r>
            <a:r>
              <a:rPr lang="ru-RU" sz="2800" b="1" i="1">
                <a:effectLst>
                  <a:outerShdw blurRad="38100" dist="38100" dir="2700000" algn="tl">
                    <a:srgbClr val="C0C0C0"/>
                  </a:outerShdw>
                </a:effectLst>
                <a:latin typeface="Times New Roman" pitchFamily="18" charset="0"/>
              </a:rPr>
              <a:t> частицы, при</a:t>
            </a:r>
            <a:r>
              <a:rPr lang="en-US" sz="2800" b="1" i="1">
                <a:effectLst>
                  <a:outerShdw blurRad="38100" dist="38100" dir="2700000" algn="tl">
                    <a:srgbClr val="C0C0C0"/>
                  </a:outerShdw>
                </a:effectLst>
                <a:latin typeface="Times New Roman" pitchFamily="18" charset="0"/>
              </a:rPr>
              <a:t> </a:t>
            </a:r>
            <a:r>
              <a:rPr lang="ru-RU" sz="2800" b="1" i="1">
                <a:effectLst>
                  <a:outerShdw blurRad="38100" dist="38100" dir="2700000" algn="tl">
                    <a:srgbClr val="C0C0C0"/>
                  </a:outerShdw>
                </a:effectLst>
                <a:latin typeface="Times New Roman" pitchFamily="18" charset="0"/>
              </a:rPr>
              <a:t>которых эти составляющие </a:t>
            </a:r>
            <a:r>
              <a:rPr lang="ru-RU" sz="2800" b="1" i="1">
                <a:latin typeface="Times New Roman" pitchFamily="18" charset="0"/>
              </a:rPr>
              <a:t>возникают</a:t>
            </a:r>
          </a:p>
        </p:txBody>
      </p:sp>
      <p:sp>
        <p:nvSpPr>
          <p:cNvPr id="110620" name="Text Box 28"/>
          <p:cNvSpPr txBox="1">
            <a:spLocks noChangeArrowheads="1"/>
          </p:cNvSpPr>
          <p:nvPr/>
        </p:nvSpPr>
        <p:spPr bwMode="auto">
          <a:xfrm>
            <a:off x="0" y="4652963"/>
            <a:ext cx="5867400" cy="457200"/>
          </a:xfrm>
          <a:prstGeom prst="rect">
            <a:avLst/>
          </a:prstGeom>
          <a:noFill/>
          <a:ln w="9525">
            <a:noFill/>
            <a:miter lim="800000"/>
            <a:headEnd/>
            <a:tailEnd/>
          </a:ln>
          <a:effectLst/>
        </p:spPr>
        <p:txBody>
          <a:bodyPr>
            <a:spAutoFit/>
          </a:bodyPr>
          <a:lstStyle/>
          <a:p>
            <a:pPr>
              <a:spcBef>
                <a:spcPct val="50000"/>
              </a:spcBef>
              <a:defRPr/>
            </a:pPr>
            <a:r>
              <a:rPr lang="ru-RU" sz="2400" b="1" i="1">
                <a:solidFill>
                  <a:srgbClr val="FF0000"/>
                </a:solidFill>
                <a:effectLst>
                  <a:outerShdw blurRad="38100" dist="38100" dir="2700000" algn="tl">
                    <a:srgbClr val="C0C0C0"/>
                  </a:outerShdw>
                </a:effectLst>
                <a:latin typeface="Times New Roman" pitchFamily="18" charset="0"/>
              </a:rPr>
              <a:t>Частица </a:t>
            </a:r>
            <a:r>
              <a:rPr lang="ru-RU" sz="2400" b="1" i="1">
                <a:solidFill>
                  <a:srgbClr val="FF0000"/>
                </a:solidFill>
                <a:latin typeface="Times New Roman" pitchFamily="18" charset="0"/>
              </a:rPr>
              <a:t>движется</a:t>
            </a:r>
            <a:r>
              <a:rPr lang="ru-RU" sz="2400" b="1" i="1">
                <a:solidFill>
                  <a:srgbClr val="FF0000"/>
                </a:solidFill>
                <a:effectLst>
                  <a:outerShdw blurRad="38100" dist="38100" dir="2700000" algn="tl">
                    <a:srgbClr val="C0C0C0"/>
                  </a:outerShdw>
                </a:effectLst>
                <a:latin typeface="Times New Roman" pitchFamily="18" charset="0"/>
              </a:rPr>
              <a:t> </a:t>
            </a:r>
            <a:r>
              <a:rPr lang="ru-RU" sz="2400" b="1">
                <a:solidFill>
                  <a:srgbClr val="FF0000"/>
                </a:solidFill>
                <a:effectLst>
                  <a:outerShdw blurRad="38100" dist="38100" dir="2700000" algn="tl">
                    <a:srgbClr val="C0C0C0"/>
                  </a:outerShdw>
                </a:effectLst>
                <a:latin typeface="Times New Roman" pitchFamily="18" charset="0"/>
              </a:rPr>
              <a:t>по дуге окружности</a:t>
            </a:r>
          </a:p>
        </p:txBody>
      </p:sp>
      <p:sp>
        <p:nvSpPr>
          <p:cNvPr id="110621" name="Line 29"/>
          <p:cNvSpPr>
            <a:spLocks noChangeShapeType="1"/>
          </p:cNvSpPr>
          <p:nvPr/>
        </p:nvSpPr>
        <p:spPr bwMode="auto">
          <a:xfrm flipV="1">
            <a:off x="5292725" y="2492375"/>
            <a:ext cx="3095625" cy="936625"/>
          </a:xfrm>
          <a:prstGeom prst="line">
            <a:avLst/>
          </a:prstGeom>
          <a:noFill/>
          <a:ln w="28575">
            <a:solidFill>
              <a:srgbClr val="2301ED"/>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0622" name="Line 30"/>
          <p:cNvSpPr>
            <a:spLocks noChangeShapeType="1"/>
          </p:cNvSpPr>
          <p:nvPr/>
        </p:nvSpPr>
        <p:spPr bwMode="auto">
          <a:xfrm flipV="1">
            <a:off x="5832475" y="2798763"/>
            <a:ext cx="1439863" cy="431800"/>
          </a:xfrm>
          <a:prstGeom prst="line">
            <a:avLst/>
          </a:prstGeom>
          <a:noFill/>
          <a:ln w="7620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0623" name="Line 31"/>
          <p:cNvSpPr>
            <a:spLocks noChangeShapeType="1"/>
          </p:cNvSpPr>
          <p:nvPr/>
        </p:nvSpPr>
        <p:spPr bwMode="auto">
          <a:xfrm flipV="1">
            <a:off x="5848350" y="2717800"/>
            <a:ext cx="1873250" cy="576263"/>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pic>
        <p:nvPicPr>
          <p:cNvPr id="110624" name="Picture 32" descr="BD1486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3141663"/>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25" name="Picture 33" descr="BD14868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9563" y="4365625"/>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26" name="Oval 34"/>
          <p:cNvSpPr>
            <a:spLocks noChangeArrowheads="1"/>
          </p:cNvSpPr>
          <p:nvPr/>
        </p:nvSpPr>
        <p:spPr bwMode="auto">
          <a:xfrm rot="-2195037">
            <a:off x="6192838" y="4329113"/>
            <a:ext cx="2159000" cy="1687512"/>
          </a:xfrm>
          <a:prstGeom prst="ellipse">
            <a:avLst/>
          </a:prstGeom>
          <a:solidFill>
            <a:schemeClr val="accent1">
              <a:alpha val="0"/>
            </a:schemeClr>
          </a:solidFill>
          <a:ln w="28575">
            <a:solidFill>
              <a:srgbClr val="2301ED"/>
            </a:solidFill>
            <a:round/>
            <a:headEnd/>
            <a:tailEnd/>
          </a:ln>
        </p:spPr>
        <p:txBody>
          <a:bodyPr wrap="none" anchor="ctr"/>
          <a:lstStyle/>
          <a:p>
            <a:endParaRPr lang="ru-RU"/>
          </a:p>
        </p:txBody>
      </p:sp>
      <p:sp>
        <p:nvSpPr>
          <p:cNvPr id="110627" name="Line 35"/>
          <p:cNvSpPr>
            <a:spLocks noChangeShapeType="1"/>
          </p:cNvSpPr>
          <p:nvPr/>
        </p:nvSpPr>
        <p:spPr bwMode="auto">
          <a:xfrm flipH="1" flipV="1">
            <a:off x="6777038" y="4464050"/>
            <a:ext cx="458787" cy="693738"/>
          </a:xfrm>
          <a:prstGeom prst="line">
            <a:avLst/>
          </a:prstGeom>
          <a:noFill/>
          <a:ln w="57150">
            <a:solidFill>
              <a:srgbClr val="2301ED"/>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0628" name="Line 36"/>
          <p:cNvSpPr>
            <a:spLocks noChangeShapeType="1"/>
          </p:cNvSpPr>
          <p:nvPr/>
        </p:nvSpPr>
        <p:spPr bwMode="auto">
          <a:xfrm flipV="1">
            <a:off x="6777038" y="3573463"/>
            <a:ext cx="1439862" cy="863600"/>
          </a:xfrm>
          <a:prstGeom prst="line">
            <a:avLst/>
          </a:prstGeom>
          <a:noFill/>
          <a:ln w="76200">
            <a:solidFill>
              <a:srgbClr val="33CC33"/>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0629" name="Line 37"/>
          <p:cNvSpPr>
            <a:spLocks noChangeShapeType="1"/>
          </p:cNvSpPr>
          <p:nvPr/>
        </p:nvSpPr>
        <p:spPr bwMode="auto">
          <a:xfrm flipH="1" flipV="1">
            <a:off x="6850063" y="4464050"/>
            <a:ext cx="287337" cy="433388"/>
          </a:xfrm>
          <a:prstGeom prst="line">
            <a:avLst/>
          </a:prstGeom>
          <a:noFill/>
          <a:ln w="76200">
            <a:solidFill>
              <a:srgbClr val="F00A0A"/>
            </a:solidFill>
            <a:round/>
            <a:headEnd type="triangle" w="med" len="med"/>
            <a:tailEnd/>
          </a:ln>
          <a:extLst>
            <a:ext uri="{909E8E84-426E-40DD-AFC4-6F175D3DCCD1}">
              <a14:hiddenFill xmlns:a14="http://schemas.microsoft.com/office/drawing/2010/main">
                <a:noFill/>
              </a14:hiddenFill>
            </a:ext>
          </a:extLst>
        </p:spPr>
        <p:txBody>
          <a:bodyPr/>
          <a:lstStyle/>
          <a:p>
            <a:endParaRPr lang="ru-RU"/>
          </a:p>
        </p:txBody>
      </p:sp>
      <p:sp>
        <p:nvSpPr>
          <p:cNvPr id="110630" name="Line 38"/>
          <p:cNvSpPr>
            <a:spLocks noChangeShapeType="1"/>
          </p:cNvSpPr>
          <p:nvPr/>
        </p:nvSpPr>
        <p:spPr bwMode="auto">
          <a:xfrm flipV="1">
            <a:off x="6821488" y="3887788"/>
            <a:ext cx="936625" cy="576262"/>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0631" name="Text Box 39"/>
          <p:cNvSpPr txBox="1">
            <a:spLocks noChangeArrowheads="1"/>
          </p:cNvSpPr>
          <p:nvPr/>
        </p:nvSpPr>
        <p:spPr bwMode="auto">
          <a:xfrm>
            <a:off x="7308850" y="2781300"/>
            <a:ext cx="404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r>
              <a:rPr lang="de-DE" sz="2400" baseline="-25000">
                <a:solidFill>
                  <a:srgbClr val="F00A0A"/>
                </a:solidFill>
                <a:latin typeface="Times New Roman" pitchFamily="18" charset="0"/>
              </a:rPr>
              <a:t>r</a:t>
            </a:r>
            <a:endParaRPr lang="ru-RU" sz="2400" baseline="-25000">
              <a:solidFill>
                <a:srgbClr val="F00A0A"/>
              </a:solidFill>
              <a:latin typeface="Times New Roman" pitchFamily="18" charset="0"/>
            </a:endParaRPr>
          </a:p>
        </p:txBody>
      </p:sp>
      <p:sp>
        <p:nvSpPr>
          <p:cNvPr id="110632" name="Text Box 40"/>
          <p:cNvSpPr txBox="1">
            <a:spLocks noChangeArrowheads="1"/>
          </p:cNvSpPr>
          <p:nvPr/>
        </p:nvSpPr>
        <p:spPr bwMode="auto">
          <a:xfrm>
            <a:off x="6472238" y="2395538"/>
            <a:ext cx="404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a:solidFill>
                  <a:srgbClr val="33CC33"/>
                </a:solidFill>
                <a:latin typeface="Times New Roman" pitchFamily="18" charset="0"/>
              </a:rPr>
              <a:t>v</a:t>
            </a:r>
            <a:r>
              <a:rPr lang="de-DE" sz="2400" baseline="-25000">
                <a:solidFill>
                  <a:srgbClr val="33CC33"/>
                </a:solidFill>
                <a:latin typeface="Times New Roman" pitchFamily="18" charset="0"/>
              </a:rPr>
              <a:t>r</a:t>
            </a:r>
            <a:endParaRPr lang="ru-RU" sz="2400" baseline="-25000">
              <a:solidFill>
                <a:srgbClr val="33CC33"/>
              </a:solidFill>
              <a:latin typeface="Times New Roman" pitchFamily="18" charset="0"/>
            </a:endParaRPr>
          </a:p>
        </p:txBody>
      </p:sp>
      <p:sp>
        <p:nvSpPr>
          <p:cNvPr id="110633" name="Text Box 41"/>
          <p:cNvSpPr txBox="1">
            <a:spLocks noChangeArrowheads="1"/>
          </p:cNvSpPr>
          <p:nvPr/>
        </p:nvSpPr>
        <p:spPr bwMode="auto">
          <a:xfrm>
            <a:off x="6686550" y="4643438"/>
            <a:ext cx="319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a:solidFill>
                  <a:srgbClr val="2301ED"/>
                </a:solidFill>
                <a:latin typeface="Times New Roman" pitchFamily="18" charset="0"/>
              </a:rPr>
              <a:t>r</a:t>
            </a:r>
            <a:endParaRPr lang="ru-RU" sz="2400" b="1">
              <a:solidFill>
                <a:srgbClr val="2301ED"/>
              </a:solidFill>
              <a:latin typeface="Times New Roman" pitchFamily="18" charset="0"/>
            </a:endParaRPr>
          </a:p>
        </p:txBody>
      </p:sp>
      <p:sp>
        <p:nvSpPr>
          <p:cNvPr id="110634" name="Text Box 42"/>
          <p:cNvSpPr txBox="1">
            <a:spLocks noChangeArrowheads="1"/>
          </p:cNvSpPr>
          <p:nvPr/>
        </p:nvSpPr>
        <p:spPr bwMode="auto">
          <a:xfrm>
            <a:off x="8166100" y="3213100"/>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a:solidFill>
                  <a:srgbClr val="33CC33"/>
                </a:solidFill>
                <a:latin typeface="Times New Roman" pitchFamily="18" charset="0"/>
              </a:rPr>
              <a:t>v</a:t>
            </a:r>
            <a:r>
              <a:rPr lang="de-DE" sz="2400" baseline="-25000">
                <a:solidFill>
                  <a:srgbClr val="33CC33"/>
                </a:solidFill>
                <a:latin typeface="Times New Roman" pitchFamily="18" charset="0"/>
              </a:rPr>
              <a:t>n</a:t>
            </a:r>
            <a:endParaRPr lang="ru-RU" sz="2400" baseline="-25000">
              <a:solidFill>
                <a:srgbClr val="33CC33"/>
              </a:solidFill>
              <a:latin typeface="Times New Roman" pitchFamily="18" charset="0"/>
            </a:endParaRPr>
          </a:p>
        </p:txBody>
      </p:sp>
      <p:sp>
        <p:nvSpPr>
          <p:cNvPr id="110635" name="Line 43"/>
          <p:cNvSpPr>
            <a:spLocks noChangeShapeType="1"/>
          </p:cNvSpPr>
          <p:nvPr/>
        </p:nvSpPr>
        <p:spPr bwMode="auto">
          <a:xfrm flipV="1">
            <a:off x="7092950" y="4338638"/>
            <a:ext cx="936625" cy="576262"/>
          </a:xfrm>
          <a:prstGeom prst="line">
            <a:avLst/>
          </a:prstGeom>
          <a:noFill/>
          <a:ln w="28575">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0636" name="Line 44"/>
          <p:cNvSpPr>
            <a:spLocks noChangeShapeType="1"/>
          </p:cNvSpPr>
          <p:nvPr/>
        </p:nvSpPr>
        <p:spPr bwMode="auto">
          <a:xfrm flipH="1" flipV="1">
            <a:off x="7750175" y="3895725"/>
            <a:ext cx="287338" cy="433388"/>
          </a:xfrm>
          <a:prstGeom prst="line">
            <a:avLst/>
          </a:prstGeom>
          <a:noFill/>
          <a:ln w="28575">
            <a:solidFill>
              <a:srgbClr val="F00A0A"/>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10637" name="Line 45"/>
          <p:cNvSpPr>
            <a:spLocks noChangeShapeType="1"/>
          </p:cNvSpPr>
          <p:nvPr/>
        </p:nvSpPr>
        <p:spPr bwMode="auto">
          <a:xfrm flipV="1">
            <a:off x="6821488" y="4329113"/>
            <a:ext cx="1223962" cy="144462"/>
          </a:xfrm>
          <a:prstGeom prst="line">
            <a:avLst/>
          </a:prstGeom>
          <a:noFill/>
          <a:ln w="76200">
            <a:solidFill>
              <a:srgbClr val="F00A0A"/>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10638" name="Text Box 46"/>
          <p:cNvSpPr txBox="1">
            <a:spLocks noChangeArrowheads="1"/>
          </p:cNvSpPr>
          <p:nvPr/>
        </p:nvSpPr>
        <p:spPr bwMode="auto">
          <a:xfrm>
            <a:off x="8037513" y="4097338"/>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endParaRPr lang="el-GR" sz="2400" baseline="-25000">
              <a:solidFill>
                <a:srgbClr val="F00A0A"/>
              </a:solidFill>
              <a:latin typeface="Times New Roman" pitchFamily="18" charset="0"/>
              <a:cs typeface="Times New Roman" pitchFamily="18" charset="0"/>
            </a:endParaRPr>
          </a:p>
        </p:txBody>
      </p:sp>
      <p:sp>
        <p:nvSpPr>
          <p:cNvPr id="110641" name="Text Box 49"/>
          <p:cNvSpPr txBox="1">
            <a:spLocks noChangeArrowheads="1"/>
          </p:cNvSpPr>
          <p:nvPr/>
        </p:nvSpPr>
        <p:spPr bwMode="auto">
          <a:xfrm>
            <a:off x="7137400" y="4689475"/>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r>
              <a:rPr lang="de-DE" sz="2400" baseline="-25000">
                <a:solidFill>
                  <a:srgbClr val="F00A0A"/>
                </a:solidFill>
                <a:latin typeface="Times New Roman" pitchFamily="18" charset="0"/>
              </a:rPr>
              <a:t>n</a:t>
            </a:r>
            <a:endParaRPr lang="ru-RU" sz="2400" baseline="-25000">
              <a:solidFill>
                <a:srgbClr val="F00A0A"/>
              </a:solidFill>
              <a:latin typeface="Times New Roman" pitchFamily="18" charset="0"/>
            </a:endParaRPr>
          </a:p>
        </p:txBody>
      </p:sp>
      <p:sp>
        <p:nvSpPr>
          <p:cNvPr id="110642" name="Text Box 50"/>
          <p:cNvSpPr txBox="1">
            <a:spLocks noChangeArrowheads="1"/>
          </p:cNvSpPr>
          <p:nvPr/>
        </p:nvSpPr>
        <p:spPr bwMode="auto">
          <a:xfrm>
            <a:off x="7235825" y="3429000"/>
            <a:ext cx="417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de-DE" sz="2400" b="1" i="1">
                <a:solidFill>
                  <a:srgbClr val="F00A0A"/>
                </a:solidFill>
                <a:latin typeface="Times New Roman" pitchFamily="18" charset="0"/>
              </a:rPr>
              <a:t>a</a:t>
            </a:r>
            <a:r>
              <a:rPr lang="el-GR" sz="2400" baseline="-25000">
                <a:solidFill>
                  <a:srgbClr val="F00A0A"/>
                </a:solidFill>
                <a:latin typeface="Times New Roman" pitchFamily="18" charset="0"/>
                <a:cs typeface="Times New Roman" pitchFamily="18" charset="0"/>
              </a:rPr>
              <a:t>τ</a:t>
            </a:r>
          </a:p>
        </p:txBody>
      </p:sp>
    </p:spTree>
    <p:extLst>
      <p:ext uri="{BB962C8B-B14F-4D97-AF65-F5344CB8AC3E}">
        <p14:creationId xmlns:p14="http://schemas.microsoft.com/office/powerpoint/2010/main" val="4279855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fade">
                                      <p:cBhvr>
                                        <p:cTn id="7" dur="2000"/>
                                        <p:tgtEl>
                                          <p:spTgt spid="1105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grpId="0" nodeType="clickEffect">
                                  <p:stCondLst>
                                    <p:cond delay="0"/>
                                  </p:stCondLst>
                                  <p:iterate type="lt">
                                    <p:tmPct val="10000"/>
                                  </p:iterate>
                                  <p:childTnLst>
                                    <p:set>
                                      <p:cBhvr>
                                        <p:cTn id="11" dur="1" fill="hold">
                                          <p:stCondLst>
                                            <p:cond delay="0"/>
                                          </p:stCondLst>
                                        </p:cTn>
                                        <p:tgtEl>
                                          <p:spTgt spid="110608"/>
                                        </p:tgtEl>
                                        <p:attrNameLst>
                                          <p:attrName>style.visibility</p:attrName>
                                        </p:attrNameLst>
                                      </p:cBhvr>
                                      <p:to>
                                        <p:strVal val="visible"/>
                                      </p:to>
                                    </p:set>
                                    <p:animEffect transition="in" filter="fade">
                                      <p:cBhvr>
                                        <p:cTn id="12" dur="500"/>
                                        <p:tgtEl>
                                          <p:spTgt spid="110608"/>
                                        </p:tgtEl>
                                      </p:cBhvr>
                                    </p:animEffect>
                                    <p:anim calcmode="lin" valueType="num">
                                      <p:cBhvr>
                                        <p:cTn id="13" dur="500" fill="hold"/>
                                        <p:tgtEl>
                                          <p:spTgt spid="110608"/>
                                        </p:tgtEl>
                                        <p:attrNameLst>
                                          <p:attrName>ppt_w</p:attrName>
                                        </p:attrNameLst>
                                      </p:cBhvr>
                                      <p:tavLst>
                                        <p:tav tm="0" fmla="#ppt_w*sin(2.5*pi*$)">
                                          <p:val>
                                            <p:fltVal val="0"/>
                                          </p:val>
                                        </p:tav>
                                        <p:tav tm="100000">
                                          <p:val>
                                            <p:fltVal val="1"/>
                                          </p:val>
                                        </p:tav>
                                      </p:tavLst>
                                    </p:anim>
                                    <p:anim calcmode="lin" valueType="num">
                                      <p:cBhvr>
                                        <p:cTn id="14" dur="500" fill="hold"/>
                                        <p:tgtEl>
                                          <p:spTgt spid="110608"/>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110607"/>
                                        </p:tgtEl>
                                        <p:attrNameLst>
                                          <p:attrName>style.visibility</p:attrName>
                                        </p:attrNameLst>
                                      </p:cBhvr>
                                      <p:to>
                                        <p:strVal val="visible"/>
                                      </p:to>
                                    </p:set>
                                    <p:anim calcmode="lin" valueType="num">
                                      <p:cBhvr>
                                        <p:cTn id="19" dur="500" fill="hold"/>
                                        <p:tgtEl>
                                          <p:spTgt spid="110607"/>
                                        </p:tgtEl>
                                        <p:attrNameLst>
                                          <p:attrName>ppt_w</p:attrName>
                                        </p:attrNameLst>
                                      </p:cBhvr>
                                      <p:tavLst>
                                        <p:tav tm="0">
                                          <p:val>
                                            <p:fltVal val="0"/>
                                          </p:val>
                                        </p:tav>
                                        <p:tav tm="100000">
                                          <p:val>
                                            <p:strVal val="#ppt_w"/>
                                          </p:val>
                                        </p:tav>
                                      </p:tavLst>
                                    </p:anim>
                                    <p:anim calcmode="lin" valueType="num">
                                      <p:cBhvr>
                                        <p:cTn id="20" dur="500" fill="hold"/>
                                        <p:tgtEl>
                                          <p:spTgt spid="110607"/>
                                        </p:tgtEl>
                                        <p:attrNameLst>
                                          <p:attrName>ppt_h</p:attrName>
                                        </p:attrNameLst>
                                      </p:cBhvr>
                                      <p:tavLst>
                                        <p:tav tm="0">
                                          <p:val>
                                            <p:fltVal val="0"/>
                                          </p:val>
                                        </p:tav>
                                        <p:tav tm="100000">
                                          <p:val>
                                            <p:strVal val="#ppt_h"/>
                                          </p:val>
                                        </p:tav>
                                      </p:tavLst>
                                    </p:anim>
                                    <p:animEffect transition="in" filter="fade">
                                      <p:cBhvr>
                                        <p:cTn id="21" dur="500"/>
                                        <p:tgtEl>
                                          <p:spTgt spid="110607"/>
                                        </p:tgtEl>
                                      </p:cBhvr>
                                    </p:animEffect>
                                  </p:childTnLst>
                                </p:cTn>
                              </p:par>
                            </p:childTnLst>
                          </p:cTn>
                        </p:par>
                        <p:par>
                          <p:cTn id="22" fill="hold" nodeType="afterGroup">
                            <p:stCondLst>
                              <p:cond delay="500"/>
                            </p:stCondLst>
                            <p:childTnLst>
                              <p:par>
                                <p:cTn id="23" presetID="53" presetClass="entr" presetSubtype="0" fill="hold" nodeType="afterEffect">
                                  <p:stCondLst>
                                    <p:cond delay="0"/>
                                  </p:stCondLst>
                                  <p:childTnLst>
                                    <p:set>
                                      <p:cBhvr>
                                        <p:cTn id="24" dur="1" fill="hold">
                                          <p:stCondLst>
                                            <p:cond delay="0"/>
                                          </p:stCondLst>
                                        </p:cTn>
                                        <p:tgtEl>
                                          <p:spTgt spid="110624"/>
                                        </p:tgtEl>
                                        <p:attrNameLst>
                                          <p:attrName>style.visibility</p:attrName>
                                        </p:attrNameLst>
                                      </p:cBhvr>
                                      <p:to>
                                        <p:strVal val="visible"/>
                                      </p:to>
                                    </p:set>
                                    <p:anim calcmode="lin" valueType="num">
                                      <p:cBhvr>
                                        <p:cTn id="25" dur="500" fill="hold"/>
                                        <p:tgtEl>
                                          <p:spTgt spid="110624"/>
                                        </p:tgtEl>
                                        <p:attrNameLst>
                                          <p:attrName>ppt_w</p:attrName>
                                        </p:attrNameLst>
                                      </p:cBhvr>
                                      <p:tavLst>
                                        <p:tav tm="0">
                                          <p:val>
                                            <p:fltVal val="0"/>
                                          </p:val>
                                        </p:tav>
                                        <p:tav tm="100000">
                                          <p:val>
                                            <p:strVal val="#ppt_w"/>
                                          </p:val>
                                        </p:tav>
                                      </p:tavLst>
                                    </p:anim>
                                    <p:anim calcmode="lin" valueType="num">
                                      <p:cBhvr>
                                        <p:cTn id="26" dur="500" fill="hold"/>
                                        <p:tgtEl>
                                          <p:spTgt spid="110624"/>
                                        </p:tgtEl>
                                        <p:attrNameLst>
                                          <p:attrName>ppt_h</p:attrName>
                                        </p:attrNameLst>
                                      </p:cBhvr>
                                      <p:tavLst>
                                        <p:tav tm="0">
                                          <p:val>
                                            <p:fltVal val="0"/>
                                          </p:val>
                                        </p:tav>
                                        <p:tav tm="100000">
                                          <p:val>
                                            <p:strVal val="#ppt_h"/>
                                          </p:val>
                                        </p:tav>
                                      </p:tavLst>
                                    </p:anim>
                                    <p:animEffect transition="in" filter="fade">
                                      <p:cBhvr>
                                        <p:cTn id="27" dur="500"/>
                                        <p:tgtEl>
                                          <p:spTgt spid="110624"/>
                                        </p:tgtEl>
                                      </p:cBhvr>
                                    </p:animEffect>
                                  </p:childTnLst>
                                </p:cTn>
                              </p:par>
                            </p:childTnLst>
                          </p:cTn>
                        </p:par>
                        <p:par>
                          <p:cTn id="28" fill="hold" nodeType="afterGroup">
                            <p:stCondLst>
                              <p:cond delay="1000"/>
                            </p:stCondLst>
                            <p:childTnLst>
                              <p:par>
                                <p:cTn id="29" presetID="56" presetClass="path" presetSubtype="0" repeatCount="indefinite" accel="50000" decel="50000" fill="hold" nodeType="afterEffect">
                                  <p:stCondLst>
                                    <p:cond delay="0"/>
                                  </p:stCondLst>
                                  <p:childTnLst>
                                    <p:animMotion origin="layout" path="M 2.77778E-6 -4.79769E-6 L 0.246 -0.09849 " pathEditMode="relative" rAng="0" ptsTypes="AA">
                                      <p:cBhvr>
                                        <p:cTn id="30" dur="1000" fill="hold"/>
                                        <p:tgtEl>
                                          <p:spTgt spid="110624"/>
                                        </p:tgtEl>
                                        <p:attrNameLst>
                                          <p:attrName>ppt_x</p:attrName>
                                          <p:attrName>ppt_y</p:attrName>
                                        </p:attrNameLst>
                                      </p:cBhvr>
                                      <p:rCtr x="12292" y="-4925"/>
                                    </p:animMotion>
                                  </p:childTnLst>
                                </p:cTn>
                              </p:par>
                            </p:childTnLst>
                          </p:cTn>
                        </p:par>
                        <p:par>
                          <p:cTn id="31" fill="hold" nodeType="afterGroup">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10621"/>
                                        </p:tgtEl>
                                        <p:attrNameLst>
                                          <p:attrName>style.visibility</p:attrName>
                                        </p:attrNameLst>
                                      </p:cBhvr>
                                      <p:to>
                                        <p:strVal val="visible"/>
                                      </p:to>
                                    </p:set>
                                    <p:animEffect transition="in" filter="wipe(left)">
                                      <p:cBhvr>
                                        <p:cTn id="34" dur="500"/>
                                        <p:tgtEl>
                                          <p:spTgt spid="110621"/>
                                        </p:tgtEl>
                                      </p:cBhvr>
                                    </p:animEffect>
                                  </p:childTnLst>
                                </p:cTn>
                              </p:par>
                            </p:childTnLst>
                          </p:cTn>
                        </p:par>
                        <p:par>
                          <p:cTn id="35" fill="hold" nodeType="afterGroup">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10622"/>
                                        </p:tgtEl>
                                        <p:attrNameLst>
                                          <p:attrName>style.visibility</p:attrName>
                                        </p:attrNameLst>
                                      </p:cBhvr>
                                      <p:to>
                                        <p:strVal val="visible"/>
                                      </p:to>
                                    </p:set>
                                    <p:animEffect transition="in" filter="wipe(left)">
                                      <p:cBhvr>
                                        <p:cTn id="38" dur="500"/>
                                        <p:tgtEl>
                                          <p:spTgt spid="110622"/>
                                        </p:tgtEl>
                                      </p:cBhvr>
                                    </p:animEffect>
                                  </p:childTnLst>
                                </p:cTn>
                              </p:par>
                            </p:childTnLst>
                          </p:cTn>
                        </p:par>
                        <p:par>
                          <p:cTn id="39" fill="hold" nodeType="afterGroup">
                            <p:stCondLst>
                              <p:cond delay="3000"/>
                            </p:stCondLst>
                            <p:childTnLst>
                              <p:par>
                                <p:cTn id="40" presetID="53" presetClass="entr" presetSubtype="0" fill="hold" grpId="0" nodeType="afterEffect">
                                  <p:stCondLst>
                                    <p:cond delay="0"/>
                                  </p:stCondLst>
                                  <p:childTnLst>
                                    <p:set>
                                      <p:cBhvr>
                                        <p:cTn id="41" dur="1" fill="hold">
                                          <p:stCondLst>
                                            <p:cond delay="0"/>
                                          </p:stCondLst>
                                        </p:cTn>
                                        <p:tgtEl>
                                          <p:spTgt spid="110632"/>
                                        </p:tgtEl>
                                        <p:attrNameLst>
                                          <p:attrName>style.visibility</p:attrName>
                                        </p:attrNameLst>
                                      </p:cBhvr>
                                      <p:to>
                                        <p:strVal val="visible"/>
                                      </p:to>
                                    </p:set>
                                    <p:anim calcmode="lin" valueType="num">
                                      <p:cBhvr>
                                        <p:cTn id="42" dur="500" fill="hold"/>
                                        <p:tgtEl>
                                          <p:spTgt spid="110632"/>
                                        </p:tgtEl>
                                        <p:attrNameLst>
                                          <p:attrName>ppt_w</p:attrName>
                                        </p:attrNameLst>
                                      </p:cBhvr>
                                      <p:tavLst>
                                        <p:tav tm="0">
                                          <p:val>
                                            <p:fltVal val="0"/>
                                          </p:val>
                                        </p:tav>
                                        <p:tav tm="100000">
                                          <p:val>
                                            <p:strVal val="#ppt_w"/>
                                          </p:val>
                                        </p:tav>
                                      </p:tavLst>
                                    </p:anim>
                                    <p:anim calcmode="lin" valueType="num">
                                      <p:cBhvr>
                                        <p:cTn id="43" dur="500" fill="hold"/>
                                        <p:tgtEl>
                                          <p:spTgt spid="110632"/>
                                        </p:tgtEl>
                                        <p:attrNameLst>
                                          <p:attrName>ppt_h</p:attrName>
                                        </p:attrNameLst>
                                      </p:cBhvr>
                                      <p:tavLst>
                                        <p:tav tm="0">
                                          <p:val>
                                            <p:fltVal val="0"/>
                                          </p:val>
                                        </p:tav>
                                        <p:tav tm="100000">
                                          <p:val>
                                            <p:strVal val="#ppt_h"/>
                                          </p:val>
                                        </p:tav>
                                      </p:tavLst>
                                    </p:anim>
                                    <p:animEffect transition="in" filter="fade">
                                      <p:cBhvr>
                                        <p:cTn id="44" dur="500"/>
                                        <p:tgtEl>
                                          <p:spTgt spid="110632"/>
                                        </p:tgtEl>
                                      </p:cBhvr>
                                    </p:animEffect>
                                  </p:childTnLst>
                                </p:cTn>
                              </p:par>
                            </p:childTnLst>
                          </p:cTn>
                        </p:par>
                        <p:par>
                          <p:cTn id="45" fill="hold" nodeType="afterGroup">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110623"/>
                                        </p:tgtEl>
                                        <p:attrNameLst>
                                          <p:attrName>style.visibility</p:attrName>
                                        </p:attrNameLst>
                                      </p:cBhvr>
                                      <p:to>
                                        <p:strVal val="visible"/>
                                      </p:to>
                                    </p:set>
                                    <p:animEffect transition="in" filter="wipe(left)">
                                      <p:cBhvr>
                                        <p:cTn id="48" dur="500"/>
                                        <p:tgtEl>
                                          <p:spTgt spid="110623"/>
                                        </p:tgtEl>
                                      </p:cBhvr>
                                    </p:animEffect>
                                  </p:childTnLst>
                                </p:cTn>
                              </p:par>
                            </p:childTnLst>
                          </p:cTn>
                        </p:par>
                        <p:par>
                          <p:cTn id="49" fill="hold" nodeType="afterGroup">
                            <p:stCondLst>
                              <p:cond delay="4000"/>
                            </p:stCondLst>
                            <p:childTnLst>
                              <p:par>
                                <p:cTn id="50" presetID="53" presetClass="entr" presetSubtype="0" fill="hold" grpId="0" nodeType="afterEffect">
                                  <p:stCondLst>
                                    <p:cond delay="0"/>
                                  </p:stCondLst>
                                  <p:childTnLst>
                                    <p:set>
                                      <p:cBhvr>
                                        <p:cTn id="51" dur="1" fill="hold">
                                          <p:stCondLst>
                                            <p:cond delay="0"/>
                                          </p:stCondLst>
                                        </p:cTn>
                                        <p:tgtEl>
                                          <p:spTgt spid="110631"/>
                                        </p:tgtEl>
                                        <p:attrNameLst>
                                          <p:attrName>style.visibility</p:attrName>
                                        </p:attrNameLst>
                                      </p:cBhvr>
                                      <p:to>
                                        <p:strVal val="visible"/>
                                      </p:to>
                                    </p:set>
                                    <p:anim calcmode="lin" valueType="num">
                                      <p:cBhvr>
                                        <p:cTn id="52" dur="500" fill="hold"/>
                                        <p:tgtEl>
                                          <p:spTgt spid="110631"/>
                                        </p:tgtEl>
                                        <p:attrNameLst>
                                          <p:attrName>ppt_w</p:attrName>
                                        </p:attrNameLst>
                                      </p:cBhvr>
                                      <p:tavLst>
                                        <p:tav tm="0">
                                          <p:val>
                                            <p:fltVal val="0"/>
                                          </p:val>
                                        </p:tav>
                                        <p:tav tm="100000">
                                          <p:val>
                                            <p:strVal val="#ppt_w"/>
                                          </p:val>
                                        </p:tav>
                                      </p:tavLst>
                                    </p:anim>
                                    <p:anim calcmode="lin" valueType="num">
                                      <p:cBhvr>
                                        <p:cTn id="53" dur="500" fill="hold"/>
                                        <p:tgtEl>
                                          <p:spTgt spid="110631"/>
                                        </p:tgtEl>
                                        <p:attrNameLst>
                                          <p:attrName>ppt_h</p:attrName>
                                        </p:attrNameLst>
                                      </p:cBhvr>
                                      <p:tavLst>
                                        <p:tav tm="0">
                                          <p:val>
                                            <p:fltVal val="0"/>
                                          </p:val>
                                        </p:tav>
                                        <p:tav tm="100000">
                                          <p:val>
                                            <p:strVal val="#ppt_h"/>
                                          </p:val>
                                        </p:tav>
                                      </p:tavLst>
                                    </p:anim>
                                    <p:animEffect transition="in" filter="fade">
                                      <p:cBhvr>
                                        <p:cTn id="54" dur="500"/>
                                        <p:tgtEl>
                                          <p:spTgt spid="11063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ntr" presetSubtype="0" fill="hold" grpId="0" nodeType="clickEffect">
                                  <p:stCondLst>
                                    <p:cond delay="0"/>
                                  </p:stCondLst>
                                  <p:childTnLst>
                                    <p:set>
                                      <p:cBhvr>
                                        <p:cTn id="58" dur="1" fill="hold">
                                          <p:stCondLst>
                                            <p:cond delay="0"/>
                                          </p:stCondLst>
                                        </p:cTn>
                                        <p:tgtEl>
                                          <p:spTgt spid="110620"/>
                                        </p:tgtEl>
                                        <p:attrNameLst>
                                          <p:attrName>style.visibility</p:attrName>
                                        </p:attrNameLst>
                                      </p:cBhvr>
                                      <p:to>
                                        <p:strVal val="visible"/>
                                      </p:to>
                                    </p:set>
                                    <p:anim calcmode="lin" valueType="num">
                                      <p:cBhvr>
                                        <p:cTn id="59" dur="500" fill="hold"/>
                                        <p:tgtEl>
                                          <p:spTgt spid="110620"/>
                                        </p:tgtEl>
                                        <p:attrNameLst>
                                          <p:attrName>ppt_w</p:attrName>
                                        </p:attrNameLst>
                                      </p:cBhvr>
                                      <p:tavLst>
                                        <p:tav tm="0">
                                          <p:val>
                                            <p:fltVal val="0"/>
                                          </p:val>
                                        </p:tav>
                                        <p:tav tm="100000">
                                          <p:val>
                                            <p:strVal val="#ppt_w"/>
                                          </p:val>
                                        </p:tav>
                                      </p:tavLst>
                                    </p:anim>
                                    <p:anim calcmode="lin" valueType="num">
                                      <p:cBhvr>
                                        <p:cTn id="60" dur="500" fill="hold"/>
                                        <p:tgtEl>
                                          <p:spTgt spid="110620"/>
                                        </p:tgtEl>
                                        <p:attrNameLst>
                                          <p:attrName>ppt_h</p:attrName>
                                        </p:attrNameLst>
                                      </p:cBhvr>
                                      <p:tavLst>
                                        <p:tav tm="0">
                                          <p:val>
                                            <p:fltVal val="0"/>
                                          </p:val>
                                        </p:tav>
                                        <p:tav tm="100000">
                                          <p:val>
                                            <p:strVal val="#ppt_h"/>
                                          </p:val>
                                        </p:tav>
                                      </p:tavLst>
                                    </p:anim>
                                    <p:animEffect transition="in" filter="fade">
                                      <p:cBhvr>
                                        <p:cTn id="61" dur="500"/>
                                        <p:tgtEl>
                                          <p:spTgt spid="110620"/>
                                        </p:tgtEl>
                                      </p:cBhvr>
                                    </p:animEffect>
                                  </p:childTnLst>
                                </p:cTn>
                              </p:par>
                            </p:childTnLst>
                          </p:cTn>
                        </p:par>
                        <p:par>
                          <p:cTn id="62" fill="hold" nodeType="afterGroup">
                            <p:stCondLst>
                              <p:cond delay="500"/>
                            </p:stCondLst>
                            <p:childTnLst>
                              <p:par>
                                <p:cTn id="63" presetID="53" presetClass="entr" presetSubtype="0" fill="hold" nodeType="afterEffect">
                                  <p:stCondLst>
                                    <p:cond delay="0"/>
                                  </p:stCondLst>
                                  <p:childTnLst>
                                    <p:set>
                                      <p:cBhvr>
                                        <p:cTn id="64" dur="1" fill="hold">
                                          <p:stCondLst>
                                            <p:cond delay="0"/>
                                          </p:stCondLst>
                                        </p:cTn>
                                        <p:tgtEl>
                                          <p:spTgt spid="110625"/>
                                        </p:tgtEl>
                                        <p:attrNameLst>
                                          <p:attrName>style.visibility</p:attrName>
                                        </p:attrNameLst>
                                      </p:cBhvr>
                                      <p:to>
                                        <p:strVal val="visible"/>
                                      </p:to>
                                    </p:set>
                                    <p:anim calcmode="lin" valueType="num">
                                      <p:cBhvr>
                                        <p:cTn id="65" dur="500" fill="hold"/>
                                        <p:tgtEl>
                                          <p:spTgt spid="110625"/>
                                        </p:tgtEl>
                                        <p:attrNameLst>
                                          <p:attrName>ppt_w</p:attrName>
                                        </p:attrNameLst>
                                      </p:cBhvr>
                                      <p:tavLst>
                                        <p:tav tm="0">
                                          <p:val>
                                            <p:fltVal val="0"/>
                                          </p:val>
                                        </p:tav>
                                        <p:tav tm="100000">
                                          <p:val>
                                            <p:strVal val="#ppt_w"/>
                                          </p:val>
                                        </p:tav>
                                      </p:tavLst>
                                    </p:anim>
                                    <p:anim calcmode="lin" valueType="num">
                                      <p:cBhvr>
                                        <p:cTn id="66" dur="500" fill="hold"/>
                                        <p:tgtEl>
                                          <p:spTgt spid="110625"/>
                                        </p:tgtEl>
                                        <p:attrNameLst>
                                          <p:attrName>ppt_h</p:attrName>
                                        </p:attrNameLst>
                                      </p:cBhvr>
                                      <p:tavLst>
                                        <p:tav tm="0">
                                          <p:val>
                                            <p:fltVal val="0"/>
                                          </p:val>
                                        </p:tav>
                                        <p:tav tm="100000">
                                          <p:val>
                                            <p:strVal val="#ppt_h"/>
                                          </p:val>
                                        </p:tav>
                                      </p:tavLst>
                                    </p:anim>
                                    <p:animEffect transition="in" filter="fade">
                                      <p:cBhvr>
                                        <p:cTn id="67" dur="500"/>
                                        <p:tgtEl>
                                          <p:spTgt spid="110625"/>
                                        </p:tgtEl>
                                      </p:cBhvr>
                                    </p:animEffect>
                                  </p:childTnLst>
                                </p:cTn>
                              </p:par>
                            </p:childTnLst>
                          </p:cTn>
                        </p:par>
                        <p:par>
                          <p:cTn id="68" fill="hold" nodeType="afterGroup">
                            <p:stCondLst>
                              <p:cond delay="1000"/>
                            </p:stCondLst>
                            <p:childTnLst>
                              <p:par>
                                <p:cTn id="69" presetID="1" presetClass="path" presetSubtype="0" repeatCount="indefinite" fill="hold" nodeType="afterEffect">
                                  <p:stCondLst>
                                    <p:cond delay="0"/>
                                  </p:stCondLst>
                                  <p:childTnLst>
                                    <p:animMotion origin="layout" path="M -0.00208 0.0074 C 0.04879 -0.0474 0.1158 -0.04647 0.14705 0.00509 C 0.17934 0.06035 0.16389 0.14659 0.11407 0.20046 C 0.06285 0.25341 -0.00295 0.25249 -0.03541 0.19954 C -0.06684 0.14659 -0.05208 0.06035 -0.00208 0.0074 Z " pathEditMode="relative" rAng="-2300543" ptsTypes="fffff">
                                      <p:cBhvr>
                                        <p:cTn id="70" dur="2000" fill="hold"/>
                                        <p:tgtEl>
                                          <p:spTgt spid="110625"/>
                                        </p:tgtEl>
                                        <p:attrNameLst>
                                          <p:attrName>ppt_x</p:attrName>
                                          <p:attrName>ppt_y</p:attrName>
                                        </p:attrNameLst>
                                      </p:cBhvr>
                                      <p:rCtr x="5833" y="9549"/>
                                    </p:animMotion>
                                  </p:childTnLst>
                                </p:cTn>
                              </p:par>
                            </p:childTnLst>
                          </p:cTn>
                        </p:par>
                        <p:par>
                          <p:cTn id="71" fill="hold" nodeType="afterGroup">
                            <p:stCondLst>
                              <p:cond delay="3000"/>
                            </p:stCondLst>
                            <p:childTnLst>
                              <p:par>
                                <p:cTn id="72" presetID="53" presetClass="entr" presetSubtype="0" fill="hold" grpId="0" nodeType="afterEffect">
                                  <p:stCondLst>
                                    <p:cond delay="0"/>
                                  </p:stCondLst>
                                  <p:childTnLst>
                                    <p:set>
                                      <p:cBhvr>
                                        <p:cTn id="73" dur="1" fill="hold">
                                          <p:stCondLst>
                                            <p:cond delay="0"/>
                                          </p:stCondLst>
                                        </p:cTn>
                                        <p:tgtEl>
                                          <p:spTgt spid="110626"/>
                                        </p:tgtEl>
                                        <p:attrNameLst>
                                          <p:attrName>style.visibility</p:attrName>
                                        </p:attrNameLst>
                                      </p:cBhvr>
                                      <p:to>
                                        <p:strVal val="visible"/>
                                      </p:to>
                                    </p:set>
                                    <p:anim calcmode="lin" valueType="num">
                                      <p:cBhvr>
                                        <p:cTn id="74" dur="500" fill="hold"/>
                                        <p:tgtEl>
                                          <p:spTgt spid="110626"/>
                                        </p:tgtEl>
                                        <p:attrNameLst>
                                          <p:attrName>ppt_w</p:attrName>
                                        </p:attrNameLst>
                                      </p:cBhvr>
                                      <p:tavLst>
                                        <p:tav tm="0">
                                          <p:val>
                                            <p:fltVal val="0"/>
                                          </p:val>
                                        </p:tav>
                                        <p:tav tm="100000">
                                          <p:val>
                                            <p:strVal val="#ppt_w"/>
                                          </p:val>
                                        </p:tav>
                                      </p:tavLst>
                                    </p:anim>
                                    <p:anim calcmode="lin" valueType="num">
                                      <p:cBhvr>
                                        <p:cTn id="75" dur="500" fill="hold"/>
                                        <p:tgtEl>
                                          <p:spTgt spid="110626"/>
                                        </p:tgtEl>
                                        <p:attrNameLst>
                                          <p:attrName>ppt_h</p:attrName>
                                        </p:attrNameLst>
                                      </p:cBhvr>
                                      <p:tavLst>
                                        <p:tav tm="0">
                                          <p:val>
                                            <p:fltVal val="0"/>
                                          </p:val>
                                        </p:tav>
                                        <p:tav tm="100000">
                                          <p:val>
                                            <p:strVal val="#ppt_h"/>
                                          </p:val>
                                        </p:tav>
                                      </p:tavLst>
                                    </p:anim>
                                    <p:animEffect transition="in" filter="fade">
                                      <p:cBhvr>
                                        <p:cTn id="76" dur="500"/>
                                        <p:tgtEl>
                                          <p:spTgt spid="110626"/>
                                        </p:tgtEl>
                                      </p:cBhvr>
                                    </p:animEffect>
                                  </p:childTnLst>
                                </p:cTn>
                              </p:par>
                            </p:childTnLst>
                          </p:cTn>
                        </p:par>
                        <p:par>
                          <p:cTn id="77" fill="hold" nodeType="afterGroup">
                            <p:stCondLst>
                              <p:cond delay="3500"/>
                            </p:stCondLst>
                            <p:childTnLst>
                              <p:par>
                                <p:cTn id="78" presetID="22" presetClass="entr" presetSubtype="4" fill="hold" grpId="0" nodeType="afterEffect">
                                  <p:stCondLst>
                                    <p:cond delay="0"/>
                                  </p:stCondLst>
                                  <p:childTnLst>
                                    <p:set>
                                      <p:cBhvr>
                                        <p:cTn id="79" dur="1" fill="hold">
                                          <p:stCondLst>
                                            <p:cond delay="0"/>
                                          </p:stCondLst>
                                        </p:cTn>
                                        <p:tgtEl>
                                          <p:spTgt spid="110627"/>
                                        </p:tgtEl>
                                        <p:attrNameLst>
                                          <p:attrName>style.visibility</p:attrName>
                                        </p:attrNameLst>
                                      </p:cBhvr>
                                      <p:to>
                                        <p:strVal val="visible"/>
                                      </p:to>
                                    </p:set>
                                    <p:animEffect transition="in" filter="wipe(down)">
                                      <p:cBhvr>
                                        <p:cTn id="80" dur="500"/>
                                        <p:tgtEl>
                                          <p:spTgt spid="110627"/>
                                        </p:tgtEl>
                                      </p:cBhvr>
                                    </p:animEffect>
                                  </p:childTnLst>
                                </p:cTn>
                              </p:par>
                            </p:childTnLst>
                          </p:cTn>
                        </p:par>
                        <p:par>
                          <p:cTn id="81" fill="hold" nodeType="afterGroup">
                            <p:stCondLst>
                              <p:cond delay="4000"/>
                            </p:stCondLst>
                            <p:childTnLst>
                              <p:par>
                                <p:cTn id="82" presetID="53" presetClass="entr" presetSubtype="0" fill="hold" grpId="0" nodeType="afterEffect">
                                  <p:stCondLst>
                                    <p:cond delay="0"/>
                                  </p:stCondLst>
                                  <p:childTnLst>
                                    <p:set>
                                      <p:cBhvr>
                                        <p:cTn id="83" dur="1" fill="hold">
                                          <p:stCondLst>
                                            <p:cond delay="0"/>
                                          </p:stCondLst>
                                        </p:cTn>
                                        <p:tgtEl>
                                          <p:spTgt spid="110633"/>
                                        </p:tgtEl>
                                        <p:attrNameLst>
                                          <p:attrName>style.visibility</p:attrName>
                                        </p:attrNameLst>
                                      </p:cBhvr>
                                      <p:to>
                                        <p:strVal val="visible"/>
                                      </p:to>
                                    </p:set>
                                    <p:anim calcmode="lin" valueType="num">
                                      <p:cBhvr>
                                        <p:cTn id="84" dur="500" fill="hold"/>
                                        <p:tgtEl>
                                          <p:spTgt spid="110633"/>
                                        </p:tgtEl>
                                        <p:attrNameLst>
                                          <p:attrName>ppt_w</p:attrName>
                                        </p:attrNameLst>
                                      </p:cBhvr>
                                      <p:tavLst>
                                        <p:tav tm="0">
                                          <p:val>
                                            <p:fltVal val="0"/>
                                          </p:val>
                                        </p:tav>
                                        <p:tav tm="100000">
                                          <p:val>
                                            <p:strVal val="#ppt_w"/>
                                          </p:val>
                                        </p:tav>
                                      </p:tavLst>
                                    </p:anim>
                                    <p:anim calcmode="lin" valueType="num">
                                      <p:cBhvr>
                                        <p:cTn id="85" dur="500" fill="hold"/>
                                        <p:tgtEl>
                                          <p:spTgt spid="110633"/>
                                        </p:tgtEl>
                                        <p:attrNameLst>
                                          <p:attrName>ppt_h</p:attrName>
                                        </p:attrNameLst>
                                      </p:cBhvr>
                                      <p:tavLst>
                                        <p:tav tm="0">
                                          <p:val>
                                            <p:fltVal val="0"/>
                                          </p:val>
                                        </p:tav>
                                        <p:tav tm="100000">
                                          <p:val>
                                            <p:strVal val="#ppt_h"/>
                                          </p:val>
                                        </p:tav>
                                      </p:tavLst>
                                    </p:anim>
                                    <p:animEffect transition="in" filter="fade">
                                      <p:cBhvr>
                                        <p:cTn id="86" dur="500"/>
                                        <p:tgtEl>
                                          <p:spTgt spid="110633"/>
                                        </p:tgtEl>
                                      </p:cBhvr>
                                    </p:animEffect>
                                  </p:childTnLst>
                                </p:cTn>
                              </p:par>
                            </p:childTnLst>
                          </p:cTn>
                        </p:par>
                        <p:par>
                          <p:cTn id="87" fill="hold" nodeType="afterGroup">
                            <p:stCondLst>
                              <p:cond delay="4500"/>
                            </p:stCondLst>
                            <p:childTnLst>
                              <p:par>
                                <p:cTn id="88" presetID="22" presetClass="entr" presetSubtype="8" fill="hold" grpId="0" nodeType="afterEffect">
                                  <p:stCondLst>
                                    <p:cond delay="0"/>
                                  </p:stCondLst>
                                  <p:childTnLst>
                                    <p:set>
                                      <p:cBhvr>
                                        <p:cTn id="89" dur="1" fill="hold">
                                          <p:stCondLst>
                                            <p:cond delay="0"/>
                                          </p:stCondLst>
                                        </p:cTn>
                                        <p:tgtEl>
                                          <p:spTgt spid="110628"/>
                                        </p:tgtEl>
                                        <p:attrNameLst>
                                          <p:attrName>style.visibility</p:attrName>
                                        </p:attrNameLst>
                                      </p:cBhvr>
                                      <p:to>
                                        <p:strVal val="visible"/>
                                      </p:to>
                                    </p:set>
                                    <p:animEffect transition="in" filter="wipe(left)">
                                      <p:cBhvr>
                                        <p:cTn id="90" dur="500"/>
                                        <p:tgtEl>
                                          <p:spTgt spid="110628"/>
                                        </p:tgtEl>
                                      </p:cBhvr>
                                    </p:animEffect>
                                  </p:childTnLst>
                                </p:cTn>
                              </p:par>
                            </p:childTnLst>
                          </p:cTn>
                        </p:par>
                        <p:par>
                          <p:cTn id="91" fill="hold" nodeType="afterGroup">
                            <p:stCondLst>
                              <p:cond delay="5000"/>
                            </p:stCondLst>
                            <p:childTnLst>
                              <p:par>
                                <p:cTn id="92" presetID="53" presetClass="entr" presetSubtype="0" fill="hold" grpId="0" nodeType="afterEffect">
                                  <p:stCondLst>
                                    <p:cond delay="0"/>
                                  </p:stCondLst>
                                  <p:childTnLst>
                                    <p:set>
                                      <p:cBhvr>
                                        <p:cTn id="93" dur="1" fill="hold">
                                          <p:stCondLst>
                                            <p:cond delay="0"/>
                                          </p:stCondLst>
                                        </p:cTn>
                                        <p:tgtEl>
                                          <p:spTgt spid="110634"/>
                                        </p:tgtEl>
                                        <p:attrNameLst>
                                          <p:attrName>style.visibility</p:attrName>
                                        </p:attrNameLst>
                                      </p:cBhvr>
                                      <p:to>
                                        <p:strVal val="visible"/>
                                      </p:to>
                                    </p:set>
                                    <p:anim calcmode="lin" valueType="num">
                                      <p:cBhvr>
                                        <p:cTn id="94" dur="500" fill="hold"/>
                                        <p:tgtEl>
                                          <p:spTgt spid="110634"/>
                                        </p:tgtEl>
                                        <p:attrNameLst>
                                          <p:attrName>ppt_w</p:attrName>
                                        </p:attrNameLst>
                                      </p:cBhvr>
                                      <p:tavLst>
                                        <p:tav tm="0">
                                          <p:val>
                                            <p:fltVal val="0"/>
                                          </p:val>
                                        </p:tav>
                                        <p:tav tm="100000">
                                          <p:val>
                                            <p:strVal val="#ppt_w"/>
                                          </p:val>
                                        </p:tav>
                                      </p:tavLst>
                                    </p:anim>
                                    <p:anim calcmode="lin" valueType="num">
                                      <p:cBhvr>
                                        <p:cTn id="95" dur="500" fill="hold"/>
                                        <p:tgtEl>
                                          <p:spTgt spid="110634"/>
                                        </p:tgtEl>
                                        <p:attrNameLst>
                                          <p:attrName>ppt_h</p:attrName>
                                        </p:attrNameLst>
                                      </p:cBhvr>
                                      <p:tavLst>
                                        <p:tav tm="0">
                                          <p:val>
                                            <p:fltVal val="0"/>
                                          </p:val>
                                        </p:tav>
                                        <p:tav tm="100000">
                                          <p:val>
                                            <p:strVal val="#ppt_h"/>
                                          </p:val>
                                        </p:tav>
                                      </p:tavLst>
                                    </p:anim>
                                    <p:animEffect transition="in" filter="fade">
                                      <p:cBhvr>
                                        <p:cTn id="96" dur="500"/>
                                        <p:tgtEl>
                                          <p:spTgt spid="110634"/>
                                        </p:tgtEl>
                                      </p:cBhvr>
                                    </p:animEffect>
                                  </p:childTnLst>
                                </p:cTn>
                              </p:par>
                            </p:childTnLst>
                          </p:cTn>
                        </p:par>
                        <p:par>
                          <p:cTn id="97" fill="hold" nodeType="afterGroup">
                            <p:stCondLst>
                              <p:cond delay="5500"/>
                            </p:stCondLst>
                            <p:childTnLst>
                              <p:par>
                                <p:cTn id="98" presetID="22" presetClass="entr" presetSubtype="8" fill="hold" grpId="0" nodeType="afterEffect">
                                  <p:stCondLst>
                                    <p:cond delay="0"/>
                                  </p:stCondLst>
                                  <p:childTnLst>
                                    <p:set>
                                      <p:cBhvr>
                                        <p:cTn id="99" dur="1" fill="hold">
                                          <p:stCondLst>
                                            <p:cond delay="0"/>
                                          </p:stCondLst>
                                        </p:cTn>
                                        <p:tgtEl>
                                          <p:spTgt spid="110637"/>
                                        </p:tgtEl>
                                        <p:attrNameLst>
                                          <p:attrName>style.visibility</p:attrName>
                                        </p:attrNameLst>
                                      </p:cBhvr>
                                      <p:to>
                                        <p:strVal val="visible"/>
                                      </p:to>
                                    </p:set>
                                    <p:animEffect transition="in" filter="wipe(left)">
                                      <p:cBhvr>
                                        <p:cTn id="100" dur="500"/>
                                        <p:tgtEl>
                                          <p:spTgt spid="110637"/>
                                        </p:tgtEl>
                                      </p:cBhvr>
                                    </p:animEffect>
                                  </p:childTnLst>
                                </p:cTn>
                              </p:par>
                            </p:childTnLst>
                          </p:cTn>
                        </p:par>
                        <p:par>
                          <p:cTn id="101" fill="hold" nodeType="afterGroup">
                            <p:stCondLst>
                              <p:cond delay="6000"/>
                            </p:stCondLst>
                            <p:childTnLst>
                              <p:par>
                                <p:cTn id="102" presetID="53" presetClass="entr" presetSubtype="0" fill="hold" grpId="0" nodeType="afterEffect">
                                  <p:stCondLst>
                                    <p:cond delay="0"/>
                                  </p:stCondLst>
                                  <p:childTnLst>
                                    <p:set>
                                      <p:cBhvr>
                                        <p:cTn id="103" dur="1" fill="hold">
                                          <p:stCondLst>
                                            <p:cond delay="0"/>
                                          </p:stCondLst>
                                        </p:cTn>
                                        <p:tgtEl>
                                          <p:spTgt spid="110638"/>
                                        </p:tgtEl>
                                        <p:attrNameLst>
                                          <p:attrName>style.visibility</p:attrName>
                                        </p:attrNameLst>
                                      </p:cBhvr>
                                      <p:to>
                                        <p:strVal val="visible"/>
                                      </p:to>
                                    </p:set>
                                    <p:anim calcmode="lin" valueType="num">
                                      <p:cBhvr>
                                        <p:cTn id="104" dur="500" fill="hold"/>
                                        <p:tgtEl>
                                          <p:spTgt spid="110638"/>
                                        </p:tgtEl>
                                        <p:attrNameLst>
                                          <p:attrName>ppt_w</p:attrName>
                                        </p:attrNameLst>
                                      </p:cBhvr>
                                      <p:tavLst>
                                        <p:tav tm="0">
                                          <p:val>
                                            <p:fltVal val="0"/>
                                          </p:val>
                                        </p:tav>
                                        <p:tav tm="100000">
                                          <p:val>
                                            <p:strVal val="#ppt_w"/>
                                          </p:val>
                                        </p:tav>
                                      </p:tavLst>
                                    </p:anim>
                                    <p:anim calcmode="lin" valueType="num">
                                      <p:cBhvr>
                                        <p:cTn id="105" dur="500" fill="hold"/>
                                        <p:tgtEl>
                                          <p:spTgt spid="110638"/>
                                        </p:tgtEl>
                                        <p:attrNameLst>
                                          <p:attrName>ppt_h</p:attrName>
                                        </p:attrNameLst>
                                      </p:cBhvr>
                                      <p:tavLst>
                                        <p:tav tm="0">
                                          <p:val>
                                            <p:fltVal val="0"/>
                                          </p:val>
                                        </p:tav>
                                        <p:tav tm="100000">
                                          <p:val>
                                            <p:strVal val="#ppt_h"/>
                                          </p:val>
                                        </p:tav>
                                      </p:tavLst>
                                    </p:anim>
                                    <p:animEffect transition="in" filter="fade">
                                      <p:cBhvr>
                                        <p:cTn id="106" dur="500"/>
                                        <p:tgtEl>
                                          <p:spTgt spid="110638"/>
                                        </p:tgtEl>
                                      </p:cBhvr>
                                    </p:animEffect>
                                  </p:childTnLst>
                                </p:cTn>
                              </p:par>
                            </p:childTnLst>
                          </p:cTn>
                        </p:par>
                        <p:par>
                          <p:cTn id="107" fill="hold" nodeType="afterGroup">
                            <p:stCondLst>
                              <p:cond delay="6500"/>
                            </p:stCondLst>
                            <p:childTnLst>
                              <p:par>
                                <p:cTn id="108" presetID="22" presetClass="entr" presetSubtype="4" fill="hold" grpId="0" nodeType="afterEffect">
                                  <p:stCondLst>
                                    <p:cond delay="0"/>
                                  </p:stCondLst>
                                  <p:childTnLst>
                                    <p:set>
                                      <p:cBhvr>
                                        <p:cTn id="109" dur="1" fill="hold">
                                          <p:stCondLst>
                                            <p:cond delay="0"/>
                                          </p:stCondLst>
                                        </p:cTn>
                                        <p:tgtEl>
                                          <p:spTgt spid="110636"/>
                                        </p:tgtEl>
                                        <p:attrNameLst>
                                          <p:attrName>style.visibility</p:attrName>
                                        </p:attrNameLst>
                                      </p:cBhvr>
                                      <p:to>
                                        <p:strVal val="visible"/>
                                      </p:to>
                                    </p:set>
                                    <p:animEffect transition="in" filter="wipe(down)">
                                      <p:cBhvr>
                                        <p:cTn id="110" dur="500"/>
                                        <p:tgtEl>
                                          <p:spTgt spid="110636"/>
                                        </p:tgtEl>
                                      </p:cBhvr>
                                    </p:animEffect>
                                  </p:childTnLst>
                                </p:cTn>
                              </p:par>
                            </p:childTnLst>
                          </p:cTn>
                        </p:par>
                        <p:par>
                          <p:cTn id="111" fill="hold" nodeType="afterGroup">
                            <p:stCondLst>
                              <p:cond delay="7000"/>
                            </p:stCondLst>
                            <p:childTnLst>
                              <p:par>
                                <p:cTn id="112" presetID="22" presetClass="entr" presetSubtype="8" fill="hold" grpId="0" nodeType="afterEffect">
                                  <p:stCondLst>
                                    <p:cond delay="0"/>
                                  </p:stCondLst>
                                  <p:childTnLst>
                                    <p:set>
                                      <p:cBhvr>
                                        <p:cTn id="113" dur="1" fill="hold">
                                          <p:stCondLst>
                                            <p:cond delay="0"/>
                                          </p:stCondLst>
                                        </p:cTn>
                                        <p:tgtEl>
                                          <p:spTgt spid="110630"/>
                                        </p:tgtEl>
                                        <p:attrNameLst>
                                          <p:attrName>style.visibility</p:attrName>
                                        </p:attrNameLst>
                                      </p:cBhvr>
                                      <p:to>
                                        <p:strVal val="visible"/>
                                      </p:to>
                                    </p:set>
                                    <p:animEffect transition="in" filter="wipe(left)">
                                      <p:cBhvr>
                                        <p:cTn id="114" dur="500"/>
                                        <p:tgtEl>
                                          <p:spTgt spid="110630"/>
                                        </p:tgtEl>
                                      </p:cBhvr>
                                    </p:animEffect>
                                  </p:childTnLst>
                                </p:cTn>
                              </p:par>
                            </p:childTnLst>
                          </p:cTn>
                        </p:par>
                        <p:par>
                          <p:cTn id="115" fill="hold" nodeType="afterGroup">
                            <p:stCondLst>
                              <p:cond delay="7500"/>
                            </p:stCondLst>
                            <p:childTnLst>
                              <p:par>
                                <p:cTn id="116" presetID="53" presetClass="entr" presetSubtype="0" fill="hold" grpId="0" nodeType="afterEffect">
                                  <p:stCondLst>
                                    <p:cond delay="0"/>
                                  </p:stCondLst>
                                  <p:childTnLst>
                                    <p:set>
                                      <p:cBhvr>
                                        <p:cTn id="117" dur="1" fill="hold">
                                          <p:stCondLst>
                                            <p:cond delay="0"/>
                                          </p:stCondLst>
                                        </p:cTn>
                                        <p:tgtEl>
                                          <p:spTgt spid="110642"/>
                                        </p:tgtEl>
                                        <p:attrNameLst>
                                          <p:attrName>style.visibility</p:attrName>
                                        </p:attrNameLst>
                                      </p:cBhvr>
                                      <p:to>
                                        <p:strVal val="visible"/>
                                      </p:to>
                                    </p:set>
                                    <p:anim calcmode="lin" valueType="num">
                                      <p:cBhvr>
                                        <p:cTn id="118" dur="500" fill="hold"/>
                                        <p:tgtEl>
                                          <p:spTgt spid="110642"/>
                                        </p:tgtEl>
                                        <p:attrNameLst>
                                          <p:attrName>ppt_w</p:attrName>
                                        </p:attrNameLst>
                                      </p:cBhvr>
                                      <p:tavLst>
                                        <p:tav tm="0">
                                          <p:val>
                                            <p:fltVal val="0"/>
                                          </p:val>
                                        </p:tav>
                                        <p:tav tm="100000">
                                          <p:val>
                                            <p:strVal val="#ppt_w"/>
                                          </p:val>
                                        </p:tav>
                                      </p:tavLst>
                                    </p:anim>
                                    <p:anim calcmode="lin" valueType="num">
                                      <p:cBhvr>
                                        <p:cTn id="119" dur="500" fill="hold"/>
                                        <p:tgtEl>
                                          <p:spTgt spid="110642"/>
                                        </p:tgtEl>
                                        <p:attrNameLst>
                                          <p:attrName>ppt_h</p:attrName>
                                        </p:attrNameLst>
                                      </p:cBhvr>
                                      <p:tavLst>
                                        <p:tav tm="0">
                                          <p:val>
                                            <p:fltVal val="0"/>
                                          </p:val>
                                        </p:tav>
                                        <p:tav tm="100000">
                                          <p:val>
                                            <p:strVal val="#ppt_h"/>
                                          </p:val>
                                        </p:tav>
                                      </p:tavLst>
                                    </p:anim>
                                    <p:animEffect transition="in" filter="fade">
                                      <p:cBhvr>
                                        <p:cTn id="120" dur="500"/>
                                        <p:tgtEl>
                                          <p:spTgt spid="110642"/>
                                        </p:tgtEl>
                                      </p:cBhvr>
                                    </p:animEffect>
                                  </p:childTnLst>
                                </p:cTn>
                              </p:par>
                            </p:childTnLst>
                          </p:cTn>
                        </p:par>
                        <p:par>
                          <p:cTn id="121" fill="hold" nodeType="afterGroup">
                            <p:stCondLst>
                              <p:cond delay="8000"/>
                            </p:stCondLst>
                            <p:childTnLst>
                              <p:par>
                                <p:cTn id="122" presetID="22" presetClass="entr" presetSubtype="2" fill="hold" grpId="0" nodeType="afterEffect">
                                  <p:stCondLst>
                                    <p:cond delay="0"/>
                                  </p:stCondLst>
                                  <p:childTnLst>
                                    <p:set>
                                      <p:cBhvr>
                                        <p:cTn id="123" dur="1" fill="hold">
                                          <p:stCondLst>
                                            <p:cond delay="0"/>
                                          </p:stCondLst>
                                        </p:cTn>
                                        <p:tgtEl>
                                          <p:spTgt spid="110635"/>
                                        </p:tgtEl>
                                        <p:attrNameLst>
                                          <p:attrName>style.visibility</p:attrName>
                                        </p:attrNameLst>
                                      </p:cBhvr>
                                      <p:to>
                                        <p:strVal val="visible"/>
                                      </p:to>
                                    </p:set>
                                    <p:animEffect transition="in" filter="wipe(right)">
                                      <p:cBhvr>
                                        <p:cTn id="124" dur="500"/>
                                        <p:tgtEl>
                                          <p:spTgt spid="110635"/>
                                        </p:tgtEl>
                                      </p:cBhvr>
                                    </p:animEffect>
                                  </p:childTnLst>
                                </p:cTn>
                              </p:par>
                            </p:childTnLst>
                          </p:cTn>
                        </p:par>
                        <p:par>
                          <p:cTn id="125" fill="hold" nodeType="afterGroup">
                            <p:stCondLst>
                              <p:cond delay="8500"/>
                            </p:stCondLst>
                            <p:childTnLst>
                              <p:par>
                                <p:cTn id="126" presetID="22" presetClass="entr" presetSubtype="1" fill="hold" grpId="0" nodeType="afterEffect">
                                  <p:stCondLst>
                                    <p:cond delay="0"/>
                                  </p:stCondLst>
                                  <p:childTnLst>
                                    <p:set>
                                      <p:cBhvr>
                                        <p:cTn id="127" dur="1" fill="hold">
                                          <p:stCondLst>
                                            <p:cond delay="0"/>
                                          </p:stCondLst>
                                        </p:cTn>
                                        <p:tgtEl>
                                          <p:spTgt spid="110629"/>
                                        </p:tgtEl>
                                        <p:attrNameLst>
                                          <p:attrName>style.visibility</p:attrName>
                                        </p:attrNameLst>
                                      </p:cBhvr>
                                      <p:to>
                                        <p:strVal val="visible"/>
                                      </p:to>
                                    </p:set>
                                    <p:animEffect transition="in" filter="wipe(up)">
                                      <p:cBhvr>
                                        <p:cTn id="128" dur="500"/>
                                        <p:tgtEl>
                                          <p:spTgt spid="110629"/>
                                        </p:tgtEl>
                                      </p:cBhvr>
                                    </p:animEffect>
                                  </p:childTnLst>
                                </p:cTn>
                              </p:par>
                            </p:childTnLst>
                          </p:cTn>
                        </p:par>
                        <p:par>
                          <p:cTn id="129" fill="hold" nodeType="afterGroup">
                            <p:stCondLst>
                              <p:cond delay="9000"/>
                            </p:stCondLst>
                            <p:childTnLst>
                              <p:par>
                                <p:cTn id="130" presetID="53" presetClass="entr" presetSubtype="0" fill="hold" grpId="0" nodeType="afterEffect">
                                  <p:stCondLst>
                                    <p:cond delay="0"/>
                                  </p:stCondLst>
                                  <p:childTnLst>
                                    <p:set>
                                      <p:cBhvr>
                                        <p:cTn id="131" dur="1" fill="hold">
                                          <p:stCondLst>
                                            <p:cond delay="0"/>
                                          </p:stCondLst>
                                        </p:cTn>
                                        <p:tgtEl>
                                          <p:spTgt spid="110641"/>
                                        </p:tgtEl>
                                        <p:attrNameLst>
                                          <p:attrName>style.visibility</p:attrName>
                                        </p:attrNameLst>
                                      </p:cBhvr>
                                      <p:to>
                                        <p:strVal val="visible"/>
                                      </p:to>
                                    </p:set>
                                    <p:anim calcmode="lin" valueType="num">
                                      <p:cBhvr>
                                        <p:cTn id="132" dur="500" fill="hold"/>
                                        <p:tgtEl>
                                          <p:spTgt spid="110641"/>
                                        </p:tgtEl>
                                        <p:attrNameLst>
                                          <p:attrName>ppt_w</p:attrName>
                                        </p:attrNameLst>
                                      </p:cBhvr>
                                      <p:tavLst>
                                        <p:tav tm="0">
                                          <p:val>
                                            <p:fltVal val="0"/>
                                          </p:val>
                                        </p:tav>
                                        <p:tav tm="100000">
                                          <p:val>
                                            <p:strVal val="#ppt_w"/>
                                          </p:val>
                                        </p:tav>
                                      </p:tavLst>
                                    </p:anim>
                                    <p:anim calcmode="lin" valueType="num">
                                      <p:cBhvr>
                                        <p:cTn id="133" dur="500" fill="hold"/>
                                        <p:tgtEl>
                                          <p:spTgt spid="110641"/>
                                        </p:tgtEl>
                                        <p:attrNameLst>
                                          <p:attrName>ppt_h</p:attrName>
                                        </p:attrNameLst>
                                      </p:cBhvr>
                                      <p:tavLst>
                                        <p:tav tm="0">
                                          <p:val>
                                            <p:fltVal val="0"/>
                                          </p:val>
                                        </p:tav>
                                        <p:tav tm="100000">
                                          <p:val>
                                            <p:strVal val="#ppt_h"/>
                                          </p:val>
                                        </p:tav>
                                      </p:tavLst>
                                    </p:anim>
                                    <p:animEffect transition="in" filter="fade">
                                      <p:cBhvr>
                                        <p:cTn id="134" dur="500"/>
                                        <p:tgtEl>
                                          <p:spTgt spid="110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autoUpdateAnimBg="0"/>
      <p:bldP spid="110607" grpId="0" autoUpdateAnimBg="0"/>
      <p:bldP spid="110608" grpId="0" autoUpdateAnimBg="0"/>
      <p:bldP spid="110620" grpId="0" autoUpdateAnimBg="0"/>
      <p:bldP spid="110621" grpId="0" animBg="1"/>
      <p:bldP spid="110622" grpId="0" animBg="1"/>
      <p:bldP spid="110623" grpId="0" animBg="1"/>
      <p:bldP spid="110626" grpId="0" animBg="1"/>
      <p:bldP spid="110627" grpId="0" animBg="1"/>
      <p:bldP spid="110628" grpId="0" animBg="1"/>
      <p:bldP spid="110629" grpId="0" animBg="1"/>
      <p:bldP spid="110630" grpId="0" animBg="1"/>
      <p:bldP spid="110631" grpId="0" autoUpdateAnimBg="0"/>
      <p:bldP spid="110632" grpId="0" autoUpdateAnimBg="0"/>
      <p:bldP spid="110633" grpId="0" autoUpdateAnimBg="0"/>
      <p:bldP spid="110634" grpId="0" autoUpdateAnimBg="0"/>
      <p:bldP spid="110635" grpId="0" animBg="1"/>
      <p:bldP spid="110636" grpId="0" animBg="1"/>
      <p:bldP spid="110637" grpId="0" animBg="1"/>
      <p:bldP spid="110638" grpId="0" autoUpdateAnimBg="0"/>
      <p:bldP spid="110641" grpId="0" autoUpdateAnimBg="0"/>
      <p:bldP spid="110642"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4"/>
          <p:cNvSpPr>
            <a:spLocks noChangeArrowheads="1"/>
          </p:cNvSpPr>
          <p:nvPr/>
        </p:nvSpPr>
        <p:spPr bwMode="auto">
          <a:xfrm>
            <a:off x="0" y="0"/>
            <a:ext cx="914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ru-RU" sz="3200" i="1"/>
              <a:t>   </a:t>
            </a:r>
            <a:r>
              <a:rPr lang="ru-RU" sz="3600" i="1"/>
              <a:t>Вспомним </a:t>
            </a:r>
            <a:r>
              <a:rPr lang="ru-RU" sz="3600" i="1">
                <a:solidFill>
                  <a:srgbClr val="FF0000"/>
                </a:solidFill>
              </a:rPr>
              <a:t>несколько полезных формул</a:t>
            </a:r>
          </a:p>
          <a:p>
            <a:pPr algn="ctr"/>
            <a:r>
              <a:rPr lang="ru-RU" sz="3600" i="1">
                <a:solidFill>
                  <a:srgbClr val="0000FF"/>
                </a:solidFill>
              </a:rPr>
              <a:t>(прямая задача кинематики) </a:t>
            </a:r>
            <a:r>
              <a:rPr lang="ru-RU" sz="3600">
                <a:solidFill>
                  <a:srgbClr val="0000FF"/>
                </a:solidFill>
              </a:rPr>
              <a:t>:</a:t>
            </a:r>
            <a:r>
              <a:rPr lang="ru-RU" sz="3200">
                <a:solidFill>
                  <a:srgbClr val="0000FF"/>
                </a:solidFill>
              </a:rPr>
              <a:t> </a:t>
            </a:r>
          </a:p>
        </p:txBody>
      </p:sp>
      <p:sp>
        <p:nvSpPr>
          <p:cNvPr id="32774" name="Rectangle 5"/>
          <p:cNvSpPr>
            <a:spLocks noChangeArrowheads="1"/>
          </p:cNvSpPr>
          <p:nvPr/>
        </p:nvSpPr>
        <p:spPr bwMode="auto">
          <a:xfrm>
            <a:off x="0" y="1844675"/>
            <a:ext cx="58340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ru-RU" sz="3200"/>
              <a:t>При равномерном движении      </a:t>
            </a:r>
          </a:p>
        </p:txBody>
      </p:sp>
      <p:sp>
        <p:nvSpPr>
          <p:cNvPr id="32775" name="Rectangle 7"/>
          <p:cNvSpPr>
            <a:spLocks noChangeArrowheads="1"/>
          </p:cNvSpPr>
          <p:nvPr/>
        </p:nvSpPr>
        <p:spPr bwMode="auto">
          <a:xfrm>
            <a:off x="0" y="3157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2770" name="Object 6"/>
          <p:cNvGraphicFramePr>
            <a:graphicFrameLocks noChangeAspect="1"/>
          </p:cNvGraphicFramePr>
          <p:nvPr>
            <p:extLst>
              <p:ext uri="{D42A27DB-BD31-4B8C-83A1-F6EECF244321}">
                <p14:modId xmlns:p14="http://schemas.microsoft.com/office/powerpoint/2010/main" val="2731896075"/>
              </p:ext>
            </p:extLst>
          </p:nvPr>
        </p:nvGraphicFramePr>
        <p:xfrm>
          <a:off x="5796136" y="1376363"/>
          <a:ext cx="3160712" cy="1547812"/>
        </p:xfrm>
        <a:graphic>
          <a:graphicData uri="http://schemas.openxmlformats.org/presentationml/2006/ole">
            <mc:AlternateContent xmlns:mc="http://schemas.openxmlformats.org/markup-compatibility/2006">
              <mc:Choice xmlns:v="urn:schemas-microsoft-com:vml" Requires="v">
                <p:oleObj spid="_x0000_s34842" name="Формула" r:id="rId3" imgW="952200" imgH="469800" progId="Equation.3">
                  <p:embed/>
                </p:oleObj>
              </mc:Choice>
              <mc:Fallback>
                <p:oleObj name="Формула" r:id="rId3" imgW="95220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1376363"/>
                        <a:ext cx="3160712" cy="1547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6" name="Rectangle 8"/>
          <p:cNvSpPr>
            <a:spLocks noChangeArrowheads="1"/>
          </p:cNvSpPr>
          <p:nvPr/>
        </p:nvSpPr>
        <p:spPr bwMode="auto">
          <a:xfrm>
            <a:off x="0" y="1736725"/>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endParaRPr lang="ru-RU" sz="3200"/>
          </a:p>
          <a:p>
            <a:pPr algn="just"/>
            <a:endParaRPr lang="ru-RU" sz="3200"/>
          </a:p>
          <a:p>
            <a:pPr algn="just"/>
            <a:r>
              <a:rPr lang="ru-RU" sz="3200"/>
              <a:t>При движении с постоянным ускорением</a:t>
            </a:r>
          </a:p>
        </p:txBody>
      </p:sp>
      <p:sp>
        <p:nvSpPr>
          <p:cNvPr id="32777" name="Rectangle 10"/>
          <p:cNvSpPr>
            <a:spLocks noChangeArrowheads="1"/>
          </p:cNvSpPr>
          <p:nvPr/>
        </p:nvSpPr>
        <p:spPr bwMode="auto">
          <a:xfrm>
            <a:off x="0" y="3157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2778" name="Rectangle 13"/>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2771" name="Object 12"/>
          <p:cNvGraphicFramePr>
            <a:graphicFrameLocks noChangeAspect="1"/>
          </p:cNvGraphicFramePr>
          <p:nvPr/>
        </p:nvGraphicFramePr>
        <p:xfrm>
          <a:off x="2566988" y="5062538"/>
          <a:ext cx="2941637" cy="887412"/>
        </p:xfrm>
        <a:graphic>
          <a:graphicData uri="http://schemas.openxmlformats.org/presentationml/2006/ole">
            <mc:AlternateContent xmlns:mc="http://schemas.openxmlformats.org/markup-compatibility/2006">
              <mc:Choice xmlns:v="urn:schemas-microsoft-com:vml" Requires="v">
                <p:oleObj spid="_x0000_s34843" name="Формула" r:id="rId5" imgW="787320" imgH="241200" progId="Equation.3">
                  <p:embed/>
                </p:oleObj>
              </mc:Choice>
              <mc:Fallback>
                <p:oleObj name="Формула" r:id="rId5" imgW="787320" imgH="241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6988" y="5062538"/>
                        <a:ext cx="2941637" cy="88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9" name="Rectangle 15"/>
          <p:cNvSpPr>
            <a:spLocks noChangeArrowheads="1"/>
          </p:cNvSpPr>
          <p:nvPr/>
        </p:nvSpPr>
        <p:spPr bwMode="auto">
          <a:xfrm>
            <a:off x="0" y="32131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2772" name="Object 14"/>
          <p:cNvGraphicFramePr>
            <a:graphicFrameLocks noChangeAspect="1"/>
          </p:cNvGraphicFramePr>
          <p:nvPr/>
        </p:nvGraphicFramePr>
        <p:xfrm>
          <a:off x="2411413" y="3141663"/>
          <a:ext cx="3816350" cy="1779587"/>
        </p:xfrm>
        <a:graphic>
          <a:graphicData uri="http://schemas.openxmlformats.org/presentationml/2006/ole">
            <mc:AlternateContent xmlns:mc="http://schemas.openxmlformats.org/markup-compatibility/2006">
              <mc:Choice xmlns:v="urn:schemas-microsoft-com:vml" Requires="v">
                <p:oleObj spid="_x0000_s34844" name="Формула" r:id="rId7" imgW="1002960" imgH="469800" progId="Equation.3">
                  <p:embed/>
                </p:oleObj>
              </mc:Choice>
              <mc:Fallback>
                <p:oleObj name="Формула" r:id="rId7" imgW="100296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3141663"/>
                        <a:ext cx="3816350" cy="1779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80" name="Rectangle 16"/>
          <p:cNvSpPr>
            <a:spLocks noChangeArrowheads="1"/>
          </p:cNvSpPr>
          <p:nvPr/>
        </p:nvSpPr>
        <p:spPr bwMode="auto">
          <a:xfrm>
            <a:off x="6372225" y="5229225"/>
            <a:ext cx="2968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3200"/>
              <a:t> </a:t>
            </a:r>
          </a:p>
        </p:txBody>
      </p:sp>
      <p:sp>
        <p:nvSpPr>
          <p:cNvPr id="32781" name="Rectangle 17"/>
          <p:cNvSpPr>
            <a:spLocks noChangeArrowheads="1"/>
          </p:cNvSpPr>
          <p:nvPr/>
        </p:nvSpPr>
        <p:spPr bwMode="auto">
          <a:xfrm>
            <a:off x="0" y="554513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b="1" i="1"/>
              <a:t>	</a:t>
            </a:r>
            <a:endParaRPr lang="ru-RU" sz="3200"/>
          </a:p>
        </p:txBody>
      </p:sp>
      <p:sp>
        <p:nvSpPr>
          <p:cNvPr id="32782" name="Номер слайда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CFF8460-E621-4400-9596-817E5A352499}" type="slidenum">
              <a:rPr lang="ru-RU" smtClean="0"/>
              <a:pPr eaLnBrk="1" hangingPunct="1"/>
              <a:t>45</a:t>
            </a:fld>
            <a:endParaRPr lang="ru-RU" smtClean="0"/>
          </a:p>
        </p:txBody>
      </p:sp>
    </p:spTree>
    <p:extLst>
      <p:ext uri="{BB962C8B-B14F-4D97-AF65-F5344CB8AC3E}">
        <p14:creationId xmlns:p14="http://schemas.microsoft.com/office/powerpoint/2010/main" val="40971568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4"/>
          <p:cNvSpPr>
            <a:spLocks noChangeArrowheads="1"/>
          </p:cNvSpPr>
          <p:nvPr/>
        </p:nvSpPr>
        <p:spPr bwMode="auto">
          <a:xfrm>
            <a:off x="0" y="2565400"/>
            <a:ext cx="91440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По определению                                                               </a:t>
            </a:r>
          </a:p>
          <a:p>
            <a:pPr algn="just"/>
            <a:endParaRPr lang="ru-RU" sz="3200"/>
          </a:p>
          <a:p>
            <a:pPr algn="just"/>
            <a:r>
              <a:rPr lang="ru-RU" sz="3200"/>
              <a:t>отсюда</a:t>
            </a:r>
          </a:p>
          <a:p>
            <a:pPr algn="just"/>
            <a:endParaRPr lang="ru-RU" sz="3200"/>
          </a:p>
          <a:p>
            <a:pPr algn="just"/>
            <a:r>
              <a:rPr lang="ru-RU" sz="3200"/>
              <a:t>                                     </a:t>
            </a:r>
          </a:p>
          <a:p>
            <a:pPr algn="just"/>
            <a:r>
              <a:rPr lang="ru-RU" sz="3200"/>
              <a:t>или, так как</a:t>
            </a:r>
          </a:p>
          <a:p>
            <a:pPr algn="just"/>
            <a:endParaRPr lang="ru-RU" sz="3200"/>
          </a:p>
          <a:p>
            <a:pPr algn="just"/>
            <a:r>
              <a:rPr lang="ru-RU" sz="3200"/>
              <a:t>     Следовательно  </a:t>
            </a:r>
          </a:p>
        </p:txBody>
      </p:sp>
      <p:sp>
        <p:nvSpPr>
          <p:cNvPr id="33799"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3794" name="Object 5"/>
          <p:cNvGraphicFramePr>
            <a:graphicFrameLocks noChangeAspect="1"/>
          </p:cNvGraphicFramePr>
          <p:nvPr/>
        </p:nvGraphicFramePr>
        <p:xfrm>
          <a:off x="5076825" y="2133600"/>
          <a:ext cx="2844800" cy="1257300"/>
        </p:xfrm>
        <a:graphic>
          <a:graphicData uri="http://schemas.openxmlformats.org/presentationml/2006/ole">
            <mc:AlternateContent xmlns:mc="http://schemas.openxmlformats.org/markup-compatibility/2006">
              <mc:Choice xmlns:v="urn:schemas-microsoft-com:vml" Requires="v">
                <p:oleObj spid="_x0000_s35874" name="Формула" r:id="rId3" imgW="2844720" imgH="1257120" progId="Equation.3">
                  <p:embed/>
                </p:oleObj>
              </mc:Choice>
              <mc:Fallback>
                <p:oleObj name="Формула" r:id="rId3" imgW="2844720" imgH="125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2133600"/>
                        <a:ext cx="2844800"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0" name="Rectangle 8"/>
          <p:cNvSpPr>
            <a:spLocks noChangeArrowheads="1"/>
          </p:cNvSpPr>
          <p:nvPr/>
        </p:nvSpPr>
        <p:spPr bwMode="auto">
          <a:xfrm>
            <a:off x="0" y="31480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3795" name="Object 7"/>
          <p:cNvGraphicFramePr>
            <a:graphicFrameLocks noChangeAspect="1"/>
          </p:cNvGraphicFramePr>
          <p:nvPr/>
        </p:nvGraphicFramePr>
        <p:xfrm>
          <a:off x="2700338" y="3578225"/>
          <a:ext cx="4824412" cy="1165225"/>
        </p:xfrm>
        <a:graphic>
          <a:graphicData uri="http://schemas.openxmlformats.org/presentationml/2006/ole">
            <mc:AlternateContent xmlns:mc="http://schemas.openxmlformats.org/markup-compatibility/2006">
              <mc:Choice xmlns:v="urn:schemas-microsoft-com:vml" Requires="v">
                <p:oleObj spid="_x0000_s35875" name="Формула" r:id="rId5" imgW="4546440" imgH="1091880" progId="Equation.3">
                  <p:embed/>
                </p:oleObj>
              </mc:Choice>
              <mc:Fallback>
                <p:oleObj name="Формула" r:id="rId5" imgW="4546440" imgH="10918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3578225"/>
                        <a:ext cx="4824412" cy="11652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1" name="Rectangle 10"/>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3796" name="Object 9"/>
          <p:cNvGraphicFramePr>
            <a:graphicFrameLocks noChangeAspect="1"/>
          </p:cNvGraphicFramePr>
          <p:nvPr/>
        </p:nvGraphicFramePr>
        <p:xfrm>
          <a:off x="2484438" y="4724400"/>
          <a:ext cx="2016125" cy="1182688"/>
        </p:xfrm>
        <a:graphic>
          <a:graphicData uri="http://schemas.openxmlformats.org/presentationml/2006/ole">
            <mc:AlternateContent xmlns:mc="http://schemas.openxmlformats.org/markup-compatibility/2006">
              <mc:Choice xmlns:v="urn:schemas-microsoft-com:vml" Requires="v">
                <p:oleObj spid="_x0000_s35876" name="Формула" r:id="rId7" imgW="2171520" imgH="1257120" progId="Equation.3">
                  <p:embed/>
                </p:oleObj>
              </mc:Choice>
              <mc:Fallback>
                <p:oleObj name="Формула" r:id="rId7" imgW="2171520" imgH="12571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4438" y="4724400"/>
                        <a:ext cx="2016125" cy="118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2" name="Rectangle 12"/>
          <p:cNvSpPr>
            <a:spLocks noChangeArrowheads="1"/>
          </p:cNvSpPr>
          <p:nvPr/>
        </p:nvSpPr>
        <p:spPr bwMode="auto">
          <a:xfrm>
            <a:off x="0" y="31480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3797" name="Object 11"/>
          <p:cNvGraphicFramePr>
            <a:graphicFrameLocks noChangeAspect="1"/>
          </p:cNvGraphicFramePr>
          <p:nvPr/>
        </p:nvGraphicFramePr>
        <p:xfrm>
          <a:off x="4572000" y="5734050"/>
          <a:ext cx="4533900" cy="1098550"/>
        </p:xfrm>
        <a:graphic>
          <a:graphicData uri="http://schemas.openxmlformats.org/presentationml/2006/ole">
            <mc:AlternateContent xmlns:mc="http://schemas.openxmlformats.org/markup-compatibility/2006">
              <mc:Choice xmlns:v="urn:schemas-microsoft-com:vml" Requires="v">
                <p:oleObj spid="_x0000_s35877" name="Формула" r:id="rId9" imgW="4533840" imgH="1091880" progId="Equation.3">
                  <p:embed/>
                </p:oleObj>
              </mc:Choice>
              <mc:Fallback>
                <p:oleObj name="Формула" r:id="rId9" imgW="4533840" imgH="10918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5734050"/>
                        <a:ext cx="4533900" cy="10985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3" name="Rectangle 13"/>
          <p:cNvSpPr>
            <a:spLocks noChangeArrowheads="1"/>
          </p:cNvSpPr>
          <p:nvPr/>
        </p:nvSpPr>
        <p:spPr bwMode="auto">
          <a:xfrm>
            <a:off x="0" y="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b="1" i="1">
                <a:solidFill>
                  <a:srgbClr val="FF0000"/>
                </a:solidFill>
              </a:rPr>
              <a:t>       Обратная задача кинематики  </a:t>
            </a:r>
            <a:r>
              <a:rPr lang="ru-RU" sz="3200" b="1"/>
              <a:t> </a:t>
            </a:r>
            <a:r>
              <a:rPr lang="ru-RU" sz="3200"/>
              <a:t>заключается в том, что по известному значению ускорения </a:t>
            </a:r>
            <a:r>
              <a:rPr lang="en-US" sz="3200" i="1"/>
              <a:t>a</a:t>
            </a:r>
            <a:r>
              <a:rPr lang="ru-RU" sz="3200"/>
              <a:t>(</a:t>
            </a:r>
            <a:r>
              <a:rPr lang="en-US" sz="3200" i="1"/>
              <a:t>t</a:t>
            </a:r>
            <a:r>
              <a:rPr lang="ru-RU" sz="3200"/>
              <a:t>) найти скорость точки и восстановить траекторию движения </a:t>
            </a:r>
            <a:r>
              <a:rPr lang="en-US" sz="3200" i="1"/>
              <a:t>r</a:t>
            </a:r>
            <a:r>
              <a:rPr lang="ru-RU" sz="3200"/>
              <a:t>(</a:t>
            </a:r>
            <a:r>
              <a:rPr lang="en-US" sz="3200" i="1"/>
              <a:t>t</a:t>
            </a:r>
            <a:r>
              <a:rPr lang="ru-RU" sz="3200"/>
              <a:t>). </a:t>
            </a:r>
          </a:p>
        </p:txBody>
      </p:sp>
    </p:spTree>
    <p:extLst>
      <p:ext uri="{BB962C8B-B14F-4D97-AF65-F5344CB8AC3E}">
        <p14:creationId xmlns:p14="http://schemas.microsoft.com/office/powerpoint/2010/main" val="29905219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02" name="Rectangle 3"/>
          <p:cNvSpPr>
            <a:spLocks noGrp="1" noChangeArrowheads="1"/>
          </p:cNvSpPr>
          <p:nvPr>
            <p:ph type="body" sz="half" idx="1"/>
          </p:nvPr>
        </p:nvSpPr>
        <p:spPr/>
        <p:txBody>
          <a:bodyPr/>
          <a:lstStyle/>
          <a:p>
            <a:pPr algn="ctr" eaLnBrk="1" hangingPunct="1">
              <a:buFontTx/>
              <a:buNone/>
            </a:pPr>
            <a:endParaRPr lang="ru-RU" sz="2800" smtClean="0"/>
          </a:p>
          <a:p>
            <a:pPr algn="ctr" eaLnBrk="1" hangingPunct="1">
              <a:buFontTx/>
              <a:buNone/>
            </a:pPr>
            <a:endParaRPr lang="ru-RU" sz="2800" smtClean="0"/>
          </a:p>
        </p:txBody>
      </p:sp>
      <p:graphicFrame>
        <p:nvGraphicFramePr>
          <p:cNvPr id="55423" name="Group 127"/>
          <p:cNvGraphicFramePr>
            <a:graphicFrameLocks noGrp="1"/>
          </p:cNvGraphicFramePr>
          <p:nvPr>
            <p:ph sz="half" idx="2"/>
          </p:nvPr>
        </p:nvGraphicFramePr>
        <p:xfrm>
          <a:off x="0" y="1700213"/>
          <a:ext cx="8928100" cy="5021297"/>
        </p:xfrm>
        <a:graphic>
          <a:graphicData uri="http://schemas.openxmlformats.org/drawingml/2006/table">
            <a:tbl>
              <a:tblPr/>
              <a:tblGrid>
                <a:gridCol w="2447925">
                  <a:extLst>
                    <a:ext uri="{9D8B030D-6E8A-4147-A177-3AD203B41FA5}">
                      <a16:colId xmlns:a16="http://schemas.microsoft.com/office/drawing/2014/main" val="20000"/>
                    </a:ext>
                  </a:extLst>
                </a:gridCol>
                <a:gridCol w="6480175">
                  <a:extLst>
                    <a:ext uri="{9D8B030D-6E8A-4147-A177-3AD203B41FA5}">
                      <a16:colId xmlns:a16="http://schemas.microsoft.com/office/drawing/2014/main" val="20001"/>
                    </a:ext>
                  </a:extLst>
                </a:gridCol>
              </a:tblGrid>
              <a:tr h="640039">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1" i="0" u="none" strike="noStrike" cap="none" normalizeH="0" baseline="0" dirty="0" smtClean="0">
                          <a:ln>
                            <a:noFill/>
                          </a:ln>
                          <a:solidFill>
                            <a:srgbClr val="FF0066"/>
                          </a:solidFill>
                          <a:effectLst/>
                          <a:latin typeface="Arial" charset="0"/>
                        </a:rPr>
                        <a:t>Равномерное прямолинейное движение</a:t>
                      </a:r>
                      <a:r>
                        <a:rPr kumimoji="0" lang="ru-RU" sz="1800" b="1" i="0" u="none" strike="noStrike" cap="none" normalizeH="0" baseline="0" dirty="0" smtClean="0">
                          <a:ln>
                            <a:noFill/>
                          </a:ln>
                          <a:solidFill>
                            <a:schemeClr val="tx1"/>
                          </a:solidFill>
                          <a:effectLst/>
                          <a:latin typeface="Arial" charset="0"/>
                        </a:rPr>
                        <a:t>                            </a:t>
                      </a:r>
                      <a:r>
                        <a:rPr kumimoji="0" lang="ru-RU" sz="1800" b="0" i="0" u="none" strike="noStrike" cap="none" normalizeH="0" baseline="0" dirty="0" smtClean="0">
                          <a:ln>
                            <a:noFill/>
                          </a:ln>
                          <a:solidFill>
                            <a:schemeClr val="tx1"/>
                          </a:solidFill>
                          <a:effectLst/>
                          <a:latin typeface="Arial" charset="0"/>
                        </a:rPr>
                        <a:t>– материальная точка за любые равные промежутки времени совершает равные перемещения.</a:t>
                      </a:r>
                      <a:endParaRPr kumimoji="0" lang="ru-RU" sz="1800" b="0" i="0" u="none" strike="noStrike" cap="none" normalizeH="0" baseline="0" dirty="0" smtClean="0">
                        <a:ln>
                          <a:noFill/>
                        </a:ln>
                        <a:solidFill>
                          <a:srgbClr val="FF0066"/>
                        </a:solidFill>
                        <a:effectLst/>
                        <a:latin typeface="Arial" charset="0"/>
                      </a:endParaRPr>
                    </a:p>
                  </a:txBody>
                  <a:tcPr marT="45717" marB="45717"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0"/>
                  </a:ext>
                </a:extLst>
              </a:tr>
              <a:tr h="9429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Скорость</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Вектор скорости совпадает по направлению с вектором перемещения и в каждой точке траектории направлен вдоль траектории</a:t>
                      </a: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9778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Кинематическое уравнение равномерного движения материальной точки вдоль оси </a:t>
                      </a:r>
                      <a:r>
                        <a:rPr kumimoji="0" lang="en-US" sz="1800" b="0" i="0" u="none" strike="noStrike" cap="none" normalizeH="0" baseline="0" smtClean="0">
                          <a:ln>
                            <a:noFill/>
                          </a:ln>
                          <a:solidFill>
                            <a:schemeClr val="tx1"/>
                          </a:solidFill>
                          <a:effectLst/>
                          <a:latin typeface="Arial" charset="0"/>
                        </a:rPr>
                        <a:t>x</a:t>
                      </a:r>
                      <a:endParaRPr kumimoji="0" lang="ru-RU" sz="18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2810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Графики</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11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Вычисление пройденного пути</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6122" name="Rectangle 37"/>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2" name="Object 36"/>
          <p:cNvGraphicFramePr>
            <a:graphicFrameLocks noChangeAspect="1"/>
          </p:cNvGraphicFramePr>
          <p:nvPr/>
        </p:nvGraphicFramePr>
        <p:xfrm>
          <a:off x="1201738" y="2349500"/>
          <a:ext cx="1109662" cy="935038"/>
        </p:xfrm>
        <a:graphic>
          <a:graphicData uri="http://schemas.openxmlformats.org/presentationml/2006/ole">
            <mc:AlternateContent xmlns:mc="http://schemas.openxmlformats.org/markup-compatibility/2006">
              <mc:Choice xmlns:v="urn:schemas-microsoft-com:vml" Requires="v">
                <p:oleObj spid="_x0000_s50178" name="Формула" r:id="rId3" imgW="533160" imgH="457200" progId="Equation.3">
                  <p:embed/>
                </p:oleObj>
              </mc:Choice>
              <mc:Fallback>
                <p:oleObj name="Формула" r:id="rId3" imgW="533160" imgH="457200" progId="Equation.3">
                  <p:embed/>
                  <p:pic>
                    <p:nvPicPr>
                      <p:cNvPr id="46082" name="Object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738" y="2349500"/>
                        <a:ext cx="1109662" cy="935038"/>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46123" name="Rectangle 46"/>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3" name="Object 45"/>
          <p:cNvGraphicFramePr>
            <a:graphicFrameLocks noChangeAspect="1"/>
          </p:cNvGraphicFramePr>
          <p:nvPr/>
        </p:nvGraphicFramePr>
        <p:xfrm>
          <a:off x="4859338" y="1700213"/>
          <a:ext cx="1293812" cy="387350"/>
        </p:xfrm>
        <a:graphic>
          <a:graphicData uri="http://schemas.openxmlformats.org/presentationml/2006/ole">
            <mc:AlternateContent xmlns:mc="http://schemas.openxmlformats.org/markup-compatibility/2006">
              <mc:Choice xmlns:v="urn:schemas-microsoft-com:vml" Requires="v">
                <p:oleObj spid="_x0000_s50179" name="Формула" r:id="rId5" imgW="698400" imgH="203040" progId="Equation.3">
                  <p:embed/>
                </p:oleObj>
              </mc:Choice>
              <mc:Fallback>
                <p:oleObj name="Формула" r:id="rId5" imgW="698400" imgH="203040" progId="Equation.3">
                  <p:embed/>
                  <p:pic>
                    <p:nvPicPr>
                      <p:cNvPr id="46083"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9338" y="1700213"/>
                        <a:ext cx="1293812" cy="387350"/>
                      </a:xfrm>
                      <a:prstGeom prst="rect">
                        <a:avLst/>
                      </a:prstGeom>
                      <a:solidFill>
                        <a:srgbClr val="FF99FF"/>
                      </a:solidFill>
                    </p:spPr>
                  </p:pic>
                </p:oleObj>
              </mc:Fallback>
            </mc:AlternateContent>
          </a:graphicData>
        </a:graphic>
      </p:graphicFrame>
      <p:sp>
        <p:nvSpPr>
          <p:cNvPr id="46124" name="Rectangle 56"/>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4" name="Object 55"/>
          <p:cNvGraphicFramePr>
            <a:graphicFrameLocks noChangeAspect="1"/>
          </p:cNvGraphicFramePr>
          <p:nvPr/>
        </p:nvGraphicFramePr>
        <p:xfrm>
          <a:off x="179388" y="3357563"/>
          <a:ext cx="2141537" cy="622300"/>
        </p:xfrm>
        <a:graphic>
          <a:graphicData uri="http://schemas.openxmlformats.org/presentationml/2006/ole">
            <mc:AlternateContent xmlns:mc="http://schemas.openxmlformats.org/markup-compatibility/2006">
              <mc:Choice xmlns:v="urn:schemas-microsoft-com:vml" Requires="v">
                <p:oleObj spid="_x0000_s50180" name="Формула" r:id="rId7" imgW="825480" imgH="241200" progId="Equation.3">
                  <p:embed/>
                </p:oleObj>
              </mc:Choice>
              <mc:Fallback>
                <p:oleObj name="Формула" r:id="rId7" imgW="825480" imgH="241200" progId="Equation.3">
                  <p:embed/>
                  <p:pic>
                    <p:nvPicPr>
                      <p:cNvPr id="46084" name="Object 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3357563"/>
                        <a:ext cx="2141537" cy="622300"/>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grpSp>
        <p:nvGrpSpPr>
          <p:cNvPr id="46125" name="Group 90"/>
          <p:cNvGrpSpPr>
            <a:grpSpLocks noChangeAspect="1"/>
          </p:cNvGrpSpPr>
          <p:nvPr/>
        </p:nvGrpSpPr>
        <p:grpSpPr bwMode="auto">
          <a:xfrm>
            <a:off x="2916238" y="4221163"/>
            <a:ext cx="5029200" cy="1295400"/>
            <a:chOff x="2839" y="5087"/>
            <a:chExt cx="6211" cy="2230"/>
          </a:xfrm>
        </p:grpSpPr>
        <p:sp>
          <p:nvSpPr>
            <p:cNvPr id="46151" name="AutoShape 91"/>
            <p:cNvSpPr>
              <a:spLocks noChangeAspect="1" noChangeArrowheads="1"/>
            </p:cNvSpPr>
            <p:nvPr/>
          </p:nvSpPr>
          <p:spPr bwMode="auto">
            <a:xfrm>
              <a:off x="2839" y="5087"/>
              <a:ext cx="6211" cy="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46152" name="Line 92"/>
            <p:cNvSpPr>
              <a:spLocks noChangeShapeType="1"/>
            </p:cNvSpPr>
            <p:nvPr/>
          </p:nvSpPr>
          <p:spPr bwMode="auto">
            <a:xfrm flipV="1">
              <a:off x="3121" y="5227"/>
              <a:ext cx="0" cy="181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53" name="Line 93"/>
            <p:cNvSpPr>
              <a:spLocks noChangeShapeType="1"/>
            </p:cNvSpPr>
            <p:nvPr/>
          </p:nvSpPr>
          <p:spPr bwMode="auto">
            <a:xfrm>
              <a:off x="3121" y="7038"/>
              <a:ext cx="1694"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54" name="Line 94"/>
            <p:cNvSpPr>
              <a:spLocks noChangeShapeType="1"/>
            </p:cNvSpPr>
            <p:nvPr/>
          </p:nvSpPr>
          <p:spPr bwMode="auto">
            <a:xfrm>
              <a:off x="3121" y="5784"/>
              <a:ext cx="1271" cy="1"/>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6155" name="Line 95"/>
            <p:cNvSpPr>
              <a:spLocks noChangeShapeType="1"/>
            </p:cNvSpPr>
            <p:nvPr/>
          </p:nvSpPr>
          <p:spPr bwMode="auto">
            <a:xfrm flipV="1">
              <a:off x="5239" y="5227"/>
              <a:ext cx="1" cy="181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56" name="Line 96"/>
            <p:cNvSpPr>
              <a:spLocks noChangeShapeType="1"/>
            </p:cNvSpPr>
            <p:nvPr/>
          </p:nvSpPr>
          <p:spPr bwMode="auto">
            <a:xfrm>
              <a:off x="5239" y="7038"/>
              <a:ext cx="1552"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57" name="Line 97"/>
            <p:cNvSpPr>
              <a:spLocks noChangeShapeType="1"/>
            </p:cNvSpPr>
            <p:nvPr/>
          </p:nvSpPr>
          <p:spPr bwMode="auto">
            <a:xfrm flipV="1">
              <a:off x="5239" y="5923"/>
              <a:ext cx="1129" cy="1115"/>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6158" name="Line 98"/>
            <p:cNvSpPr>
              <a:spLocks noChangeShapeType="1"/>
            </p:cNvSpPr>
            <p:nvPr/>
          </p:nvSpPr>
          <p:spPr bwMode="auto">
            <a:xfrm flipV="1">
              <a:off x="7356" y="5227"/>
              <a:ext cx="0" cy="181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59" name="Line 99"/>
            <p:cNvSpPr>
              <a:spLocks noChangeShapeType="1"/>
            </p:cNvSpPr>
            <p:nvPr/>
          </p:nvSpPr>
          <p:spPr bwMode="auto">
            <a:xfrm>
              <a:off x="7356" y="7038"/>
              <a:ext cx="1694"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60" name="Line 100"/>
            <p:cNvSpPr>
              <a:spLocks noChangeShapeType="1"/>
            </p:cNvSpPr>
            <p:nvPr/>
          </p:nvSpPr>
          <p:spPr bwMode="auto">
            <a:xfrm flipV="1">
              <a:off x="7356" y="5645"/>
              <a:ext cx="1271" cy="557"/>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grpSp>
      <p:sp>
        <p:nvSpPr>
          <p:cNvPr id="46126" name="Rectangle 102"/>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5" name="Object 101"/>
          <p:cNvGraphicFramePr>
            <a:graphicFrameLocks noChangeAspect="1"/>
          </p:cNvGraphicFramePr>
          <p:nvPr/>
        </p:nvGraphicFramePr>
        <p:xfrm>
          <a:off x="6372225" y="5229225"/>
          <a:ext cx="123825" cy="180975"/>
        </p:xfrm>
        <a:graphic>
          <a:graphicData uri="http://schemas.openxmlformats.org/presentationml/2006/ole">
            <mc:AlternateContent xmlns:mc="http://schemas.openxmlformats.org/markup-compatibility/2006">
              <mc:Choice xmlns:v="urn:schemas-microsoft-com:vml" Requires="v">
                <p:oleObj spid="_x0000_s50181" name="Формула" r:id="rId9" imgW="126725" imgH="177415" progId="Equation.3">
                  <p:embed/>
                </p:oleObj>
              </mc:Choice>
              <mc:Fallback>
                <p:oleObj name="Формула" r:id="rId9" imgW="126725" imgH="177415" progId="Equation.3">
                  <p:embed/>
                  <p:pic>
                    <p:nvPicPr>
                      <p:cNvPr id="46085" name="Object 1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72225" y="5229225"/>
                        <a:ext cx="123825"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27" name="Rectangle 104"/>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6" name="Object 103"/>
          <p:cNvGraphicFramePr>
            <a:graphicFrameLocks noChangeAspect="1"/>
          </p:cNvGraphicFramePr>
          <p:nvPr/>
        </p:nvGraphicFramePr>
        <p:xfrm>
          <a:off x="4643438" y="5300663"/>
          <a:ext cx="123825" cy="180975"/>
        </p:xfrm>
        <a:graphic>
          <a:graphicData uri="http://schemas.openxmlformats.org/presentationml/2006/ole">
            <mc:AlternateContent xmlns:mc="http://schemas.openxmlformats.org/markup-compatibility/2006">
              <mc:Choice xmlns:v="urn:schemas-microsoft-com:vml" Requires="v">
                <p:oleObj spid="_x0000_s50182" name="Формула" r:id="rId11" imgW="126725" imgH="177415" progId="Equation.3">
                  <p:embed/>
                </p:oleObj>
              </mc:Choice>
              <mc:Fallback>
                <p:oleObj name="Формула" r:id="rId11" imgW="126725" imgH="177415" progId="Equation.3">
                  <p:embed/>
                  <p:pic>
                    <p:nvPicPr>
                      <p:cNvPr id="46086" name="Object 10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3438" y="5300663"/>
                        <a:ext cx="123825"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28" name="Rectangle 106"/>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7" name="Object 105"/>
          <p:cNvGraphicFramePr>
            <a:graphicFrameLocks noChangeAspect="1"/>
          </p:cNvGraphicFramePr>
          <p:nvPr/>
        </p:nvGraphicFramePr>
        <p:xfrm>
          <a:off x="2987675" y="5300663"/>
          <a:ext cx="123825" cy="180975"/>
        </p:xfrm>
        <a:graphic>
          <a:graphicData uri="http://schemas.openxmlformats.org/presentationml/2006/ole">
            <mc:AlternateContent xmlns:mc="http://schemas.openxmlformats.org/markup-compatibility/2006">
              <mc:Choice xmlns:v="urn:schemas-microsoft-com:vml" Requires="v">
                <p:oleObj spid="_x0000_s50183" name="Формула" r:id="rId12" imgW="126725" imgH="177415" progId="Equation.3">
                  <p:embed/>
                </p:oleObj>
              </mc:Choice>
              <mc:Fallback>
                <p:oleObj name="Формула" r:id="rId12" imgW="126725" imgH="177415" progId="Equation.3">
                  <p:embed/>
                  <p:pic>
                    <p:nvPicPr>
                      <p:cNvPr id="46087" name="Object 10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675" y="5300663"/>
                        <a:ext cx="123825"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29" name="Rectangle 108"/>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8" name="Object 107"/>
          <p:cNvGraphicFramePr>
            <a:graphicFrameLocks noChangeAspect="1"/>
          </p:cNvGraphicFramePr>
          <p:nvPr/>
        </p:nvGraphicFramePr>
        <p:xfrm>
          <a:off x="2843213" y="4292600"/>
          <a:ext cx="173037" cy="215900"/>
        </p:xfrm>
        <a:graphic>
          <a:graphicData uri="http://schemas.openxmlformats.org/presentationml/2006/ole">
            <mc:AlternateContent xmlns:mc="http://schemas.openxmlformats.org/markup-compatibility/2006">
              <mc:Choice xmlns:v="urn:schemas-microsoft-com:vml" Requires="v">
                <p:oleObj spid="_x0000_s50184" name="Формула" r:id="rId13" imgW="114201" imgH="139579" progId="Equation.3">
                  <p:embed/>
                </p:oleObj>
              </mc:Choice>
              <mc:Fallback>
                <p:oleObj name="Формула" r:id="rId13" imgW="114201" imgH="139579" progId="Equation.3">
                  <p:embed/>
                  <p:pic>
                    <p:nvPicPr>
                      <p:cNvPr id="46088" name="Object 10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43213" y="4292600"/>
                        <a:ext cx="173037"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0" name="Rectangle 110"/>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89" name="Object 109"/>
          <p:cNvGraphicFramePr>
            <a:graphicFrameLocks noChangeAspect="1"/>
          </p:cNvGraphicFramePr>
          <p:nvPr/>
        </p:nvGraphicFramePr>
        <p:xfrm>
          <a:off x="7956550" y="5157788"/>
          <a:ext cx="125413" cy="223837"/>
        </p:xfrm>
        <a:graphic>
          <a:graphicData uri="http://schemas.openxmlformats.org/presentationml/2006/ole">
            <mc:AlternateContent xmlns:mc="http://schemas.openxmlformats.org/markup-compatibility/2006">
              <mc:Choice xmlns:v="urn:schemas-microsoft-com:vml" Requires="v">
                <p:oleObj spid="_x0000_s50185" name="Формула" r:id="rId15" imgW="88746" imgH="152136" progId="Equation.3">
                  <p:embed/>
                </p:oleObj>
              </mc:Choice>
              <mc:Fallback>
                <p:oleObj name="Формула" r:id="rId15" imgW="88746" imgH="152136" progId="Equation.3">
                  <p:embed/>
                  <p:pic>
                    <p:nvPicPr>
                      <p:cNvPr id="46089" name="Object 10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56550" y="5157788"/>
                        <a:ext cx="125413" cy="223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1" name="Rectangle 112"/>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0" name="Object 111"/>
          <p:cNvGraphicFramePr>
            <a:graphicFrameLocks noChangeAspect="1"/>
          </p:cNvGraphicFramePr>
          <p:nvPr/>
        </p:nvGraphicFramePr>
        <p:xfrm>
          <a:off x="6197600" y="5157788"/>
          <a:ext cx="125413" cy="223837"/>
        </p:xfrm>
        <a:graphic>
          <a:graphicData uri="http://schemas.openxmlformats.org/presentationml/2006/ole">
            <mc:AlternateContent xmlns:mc="http://schemas.openxmlformats.org/markup-compatibility/2006">
              <mc:Choice xmlns:v="urn:schemas-microsoft-com:vml" Requires="v">
                <p:oleObj spid="_x0000_s50186" name="Формула" r:id="rId17" imgW="88746" imgH="152136" progId="Equation.3">
                  <p:embed/>
                </p:oleObj>
              </mc:Choice>
              <mc:Fallback>
                <p:oleObj name="Формула" r:id="rId17" imgW="88746" imgH="152136" progId="Equation.3">
                  <p:embed/>
                  <p:pic>
                    <p:nvPicPr>
                      <p:cNvPr id="46090" name="Object 1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97600" y="5157788"/>
                        <a:ext cx="125413" cy="223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2" name="Rectangle 114"/>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1" name="Object 113"/>
          <p:cNvGraphicFramePr>
            <a:graphicFrameLocks noChangeAspect="1"/>
          </p:cNvGraphicFramePr>
          <p:nvPr/>
        </p:nvGraphicFramePr>
        <p:xfrm>
          <a:off x="4427538" y="5084763"/>
          <a:ext cx="127000" cy="225425"/>
        </p:xfrm>
        <a:graphic>
          <a:graphicData uri="http://schemas.openxmlformats.org/presentationml/2006/ole">
            <mc:AlternateContent xmlns:mc="http://schemas.openxmlformats.org/markup-compatibility/2006">
              <mc:Choice xmlns:v="urn:schemas-microsoft-com:vml" Requires="v">
                <p:oleObj spid="_x0000_s50187" name="Формула" r:id="rId18" imgW="88746" imgH="152136" progId="Equation.3">
                  <p:embed/>
                </p:oleObj>
              </mc:Choice>
              <mc:Fallback>
                <p:oleObj name="Формула" r:id="rId18" imgW="88746" imgH="152136" progId="Equation.3">
                  <p:embed/>
                  <p:pic>
                    <p:nvPicPr>
                      <p:cNvPr id="46091" name="Object 1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27538" y="5084763"/>
                        <a:ext cx="127000" cy="225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3" name="Rectangle 116"/>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2" name="Object 115"/>
          <p:cNvGraphicFramePr>
            <a:graphicFrameLocks noChangeAspect="1"/>
          </p:cNvGraphicFramePr>
          <p:nvPr/>
        </p:nvGraphicFramePr>
        <p:xfrm>
          <a:off x="6300788" y="4292600"/>
          <a:ext cx="187325" cy="215900"/>
        </p:xfrm>
        <a:graphic>
          <a:graphicData uri="http://schemas.openxmlformats.org/presentationml/2006/ole">
            <mc:AlternateContent xmlns:mc="http://schemas.openxmlformats.org/markup-compatibility/2006">
              <mc:Choice xmlns:v="urn:schemas-microsoft-com:vml" Requires="v">
                <p:oleObj spid="_x0000_s50188" name="Формула" r:id="rId19" imgW="126835" imgH="139518" progId="Equation.3">
                  <p:embed/>
                </p:oleObj>
              </mc:Choice>
              <mc:Fallback>
                <p:oleObj name="Формула" r:id="rId19" imgW="126835" imgH="139518" progId="Equation.3">
                  <p:embed/>
                  <p:pic>
                    <p:nvPicPr>
                      <p:cNvPr id="46092" name="Object 1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300788" y="4292600"/>
                        <a:ext cx="187325"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4" name="Rectangle 118"/>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3" name="Object 117"/>
          <p:cNvGraphicFramePr>
            <a:graphicFrameLocks noChangeAspect="1"/>
          </p:cNvGraphicFramePr>
          <p:nvPr/>
        </p:nvGraphicFramePr>
        <p:xfrm>
          <a:off x="4572000" y="4292600"/>
          <a:ext cx="187325" cy="215900"/>
        </p:xfrm>
        <a:graphic>
          <a:graphicData uri="http://schemas.openxmlformats.org/presentationml/2006/ole">
            <mc:AlternateContent xmlns:mc="http://schemas.openxmlformats.org/markup-compatibility/2006">
              <mc:Choice xmlns:v="urn:schemas-microsoft-com:vml" Requires="v">
                <p:oleObj spid="_x0000_s50189" name="Формула" r:id="rId21" imgW="126835" imgH="139518" progId="Equation.3">
                  <p:embed/>
                </p:oleObj>
              </mc:Choice>
              <mc:Fallback>
                <p:oleObj name="Формула" r:id="rId21" imgW="126835" imgH="139518" progId="Equation.3">
                  <p:embed/>
                  <p:pic>
                    <p:nvPicPr>
                      <p:cNvPr id="46093" name="Object 117"/>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72000" y="4292600"/>
                        <a:ext cx="187325"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5" name="Rectangle 120"/>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4" name="Object 119"/>
          <p:cNvGraphicFramePr>
            <a:graphicFrameLocks noChangeAspect="1"/>
          </p:cNvGraphicFramePr>
          <p:nvPr/>
        </p:nvGraphicFramePr>
        <p:xfrm>
          <a:off x="5580063" y="4724400"/>
          <a:ext cx="565150" cy="603250"/>
        </p:xfrm>
        <a:graphic>
          <a:graphicData uri="http://schemas.openxmlformats.org/presentationml/2006/ole">
            <mc:AlternateContent xmlns:mc="http://schemas.openxmlformats.org/markup-compatibility/2006">
              <mc:Choice xmlns:v="urn:schemas-microsoft-com:vml" Requires="v">
                <p:oleObj spid="_x0000_s50190" name="Формула" r:id="rId22" imgW="431800" imgH="457200" progId="Equation.3">
                  <p:embed/>
                </p:oleObj>
              </mc:Choice>
              <mc:Fallback>
                <p:oleObj name="Формула" r:id="rId22" imgW="431800" imgH="457200" progId="Equation.3">
                  <p:embed/>
                  <p:pic>
                    <p:nvPicPr>
                      <p:cNvPr id="46094" name="Object 11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580063" y="4724400"/>
                        <a:ext cx="565150"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36" name="Rectangle 122"/>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6137" name="Rectangle 124"/>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5" name="Object 123"/>
          <p:cNvGraphicFramePr>
            <a:graphicFrameLocks noChangeAspect="1"/>
          </p:cNvGraphicFramePr>
          <p:nvPr/>
        </p:nvGraphicFramePr>
        <p:xfrm>
          <a:off x="7308850" y="4652963"/>
          <a:ext cx="563563" cy="601662"/>
        </p:xfrm>
        <a:graphic>
          <a:graphicData uri="http://schemas.openxmlformats.org/presentationml/2006/ole">
            <mc:AlternateContent xmlns:mc="http://schemas.openxmlformats.org/markup-compatibility/2006">
              <mc:Choice xmlns:v="urn:schemas-microsoft-com:vml" Requires="v">
                <p:oleObj spid="_x0000_s50191" name="Формула" r:id="rId24" imgW="431800" imgH="457200" progId="Equation.3">
                  <p:embed/>
                </p:oleObj>
              </mc:Choice>
              <mc:Fallback>
                <p:oleObj name="Формула" r:id="rId24" imgW="431800" imgH="457200" progId="Equation.3">
                  <p:embed/>
                  <p:pic>
                    <p:nvPicPr>
                      <p:cNvPr id="46095" name="Object 12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308850" y="4652963"/>
                        <a:ext cx="563563" cy="601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6138" name="Group 128"/>
          <p:cNvGrpSpPr>
            <a:grpSpLocks noChangeAspect="1"/>
          </p:cNvGrpSpPr>
          <p:nvPr/>
        </p:nvGrpSpPr>
        <p:grpSpPr bwMode="auto">
          <a:xfrm>
            <a:off x="3132138" y="5589588"/>
            <a:ext cx="1828800" cy="1152525"/>
            <a:chOff x="2839" y="5087"/>
            <a:chExt cx="2259" cy="2230"/>
          </a:xfrm>
        </p:grpSpPr>
        <p:sp>
          <p:nvSpPr>
            <p:cNvPr id="46146" name="AutoShape 129"/>
            <p:cNvSpPr>
              <a:spLocks noChangeAspect="1" noChangeArrowheads="1"/>
            </p:cNvSpPr>
            <p:nvPr/>
          </p:nvSpPr>
          <p:spPr bwMode="auto">
            <a:xfrm>
              <a:off x="2839" y="5087"/>
              <a:ext cx="2259" cy="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46147" name="Line 130"/>
            <p:cNvSpPr>
              <a:spLocks noChangeShapeType="1"/>
            </p:cNvSpPr>
            <p:nvPr/>
          </p:nvSpPr>
          <p:spPr bwMode="auto">
            <a:xfrm flipV="1">
              <a:off x="3121" y="5227"/>
              <a:ext cx="0" cy="181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48" name="Line 131"/>
            <p:cNvSpPr>
              <a:spLocks noChangeShapeType="1"/>
            </p:cNvSpPr>
            <p:nvPr/>
          </p:nvSpPr>
          <p:spPr bwMode="auto">
            <a:xfrm>
              <a:off x="3121" y="7038"/>
              <a:ext cx="1977"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6149" name="Line 132"/>
            <p:cNvSpPr>
              <a:spLocks noChangeShapeType="1"/>
            </p:cNvSpPr>
            <p:nvPr/>
          </p:nvSpPr>
          <p:spPr bwMode="auto">
            <a:xfrm>
              <a:off x="3404" y="6202"/>
              <a:ext cx="1270" cy="1"/>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6150" name="Rectangle 133"/>
            <p:cNvSpPr>
              <a:spLocks noChangeArrowheads="1"/>
            </p:cNvSpPr>
            <p:nvPr/>
          </p:nvSpPr>
          <p:spPr bwMode="auto">
            <a:xfrm>
              <a:off x="3404" y="6202"/>
              <a:ext cx="1270" cy="836"/>
            </a:xfrm>
            <a:prstGeom prst="rect">
              <a:avLst/>
            </a:prstGeom>
            <a:solidFill>
              <a:srgbClr val="C0C0C0"/>
            </a:solidFill>
            <a:ln w="9525">
              <a:solidFill>
                <a:srgbClr val="000000"/>
              </a:solidFill>
              <a:miter lim="800000"/>
              <a:headEnd/>
              <a:tailEnd/>
            </a:ln>
          </p:spPr>
          <p:txBody>
            <a:bodyPr/>
            <a:lstStyle/>
            <a:p>
              <a:endParaRPr lang="ru-RU"/>
            </a:p>
          </p:txBody>
        </p:sp>
      </p:grpSp>
      <p:sp>
        <p:nvSpPr>
          <p:cNvPr id="46139" name="Rectangle 135"/>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6" name="Object 134"/>
          <p:cNvGraphicFramePr>
            <a:graphicFrameLocks noChangeAspect="1"/>
          </p:cNvGraphicFramePr>
          <p:nvPr/>
        </p:nvGraphicFramePr>
        <p:xfrm>
          <a:off x="2987675" y="5661025"/>
          <a:ext cx="230188" cy="287338"/>
        </p:xfrm>
        <a:graphic>
          <a:graphicData uri="http://schemas.openxmlformats.org/presentationml/2006/ole">
            <mc:AlternateContent xmlns:mc="http://schemas.openxmlformats.org/markup-compatibility/2006">
              <mc:Choice xmlns:v="urn:schemas-microsoft-com:vml" Requires="v">
                <p:oleObj spid="_x0000_s50192" name="Формула" r:id="rId26" imgW="114201" imgH="139579" progId="Equation.3">
                  <p:embed/>
                </p:oleObj>
              </mc:Choice>
              <mc:Fallback>
                <p:oleObj name="Формула" r:id="rId26" imgW="114201" imgH="139579" progId="Equation.3">
                  <p:embed/>
                  <p:pic>
                    <p:nvPicPr>
                      <p:cNvPr id="46096" name="Object 13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87675" y="5661025"/>
                        <a:ext cx="230188" cy="287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0" name="Rectangle 137"/>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7" name="Object 136"/>
          <p:cNvGraphicFramePr>
            <a:graphicFrameLocks noChangeAspect="1"/>
          </p:cNvGraphicFramePr>
          <p:nvPr/>
        </p:nvGraphicFramePr>
        <p:xfrm>
          <a:off x="3059113" y="6453188"/>
          <a:ext cx="123825" cy="180975"/>
        </p:xfrm>
        <a:graphic>
          <a:graphicData uri="http://schemas.openxmlformats.org/presentationml/2006/ole">
            <mc:AlternateContent xmlns:mc="http://schemas.openxmlformats.org/markup-compatibility/2006">
              <mc:Choice xmlns:v="urn:schemas-microsoft-com:vml" Requires="v">
                <p:oleObj spid="_x0000_s50193" name="Формула" r:id="rId27" imgW="126725" imgH="177415" progId="Equation.3">
                  <p:embed/>
                </p:oleObj>
              </mc:Choice>
              <mc:Fallback>
                <p:oleObj name="Формула" r:id="rId27" imgW="126725" imgH="177415" progId="Equation.3">
                  <p:embed/>
                  <p:pic>
                    <p:nvPicPr>
                      <p:cNvPr id="46097" name="Object 1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59113" y="6453188"/>
                        <a:ext cx="123825"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1" name="Rectangle 139"/>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8" name="Object 138"/>
          <p:cNvGraphicFramePr>
            <a:graphicFrameLocks noChangeAspect="1"/>
          </p:cNvGraphicFramePr>
          <p:nvPr/>
        </p:nvGraphicFramePr>
        <p:xfrm>
          <a:off x="5003800" y="6308725"/>
          <a:ext cx="166688" cy="296863"/>
        </p:xfrm>
        <a:graphic>
          <a:graphicData uri="http://schemas.openxmlformats.org/presentationml/2006/ole">
            <mc:AlternateContent xmlns:mc="http://schemas.openxmlformats.org/markup-compatibility/2006">
              <mc:Choice xmlns:v="urn:schemas-microsoft-com:vml" Requires="v">
                <p:oleObj spid="_x0000_s50194" name="Формула" r:id="rId28" imgW="88746" imgH="152136" progId="Equation.3">
                  <p:embed/>
                </p:oleObj>
              </mc:Choice>
              <mc:Fallback>
                <p:oleObj name="Формула" r:id="rId28" imgW="88746" imgH="152136" progId="Equation.3">
                  <p:embed/>
                  <p:pic>
                    <p:nvPicPr>
                      <p:cNvPr id="46098" name="Object 1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3800" y="6308725"/>
                        <a:ext cx="166688"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2" name="Rectangle 142"/>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099" name="Object 141"/>
          <p:cNvGraphicFramePr>
            <a:graphicFrameLocks noChangeAspect="1"/>
          </p:cNvGraphicFramePr>
          <p:nvPr/>
        </p:nvGraphicFramePr>
        <p:xfrm>
          <a:off x="3995738" y="6237288"/>
          <a:ext cx="255587" cy="323850"/>
        </p:xfrm>
        <a:graphic>
          <a:graphicData uri="http://schemas.openxmlformats.org/presentationml/2006/ole">
            <mc:AlternateContent xmlns:mc="http://schemas.openxmlformats.org/markup-compatibility/2006">
              <mc:Choice xmlns:v="urn:schemas-microsoft-com:vml" Requires="v">
                <p:oleObj spid="_x0000_s50195" name="Формула" r:id="rId29" imgW="139579" imgH="177646" progId="Equation.3">
                  <p:embed/>
                </p:oleObj>
              </mc:Choice>
              <mc:Fallback>
                <p:oleObj name="Формула" r:id="rId29" imgW="139579" imgH="177646" progId="Equation.3">
                  <p:embed/>
                  <p:pic>
                    <p:nvPicPr>
                      <p:cNvPr id="46099" name="Object 14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995738" y="6237288"/>
                        <a:ext cx="255587"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3" name="Rectangle 144"/>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100" name="Object 143"/>
          <p:cNvGraphicFramePr>
            <a:graphicFrameLocks noChangeAspect="1"/>
          </p:cNvGraphicFramePr>
          <p:nvPr/>
        </p:nvGraphicFramePr>
        <p:xfrm>
          <a:off x="5510213" y="5934075"/>
          <a:ext cx="1290637" cy="423863"/>
        </p:xfrm>
        <a:graphic>
          <a:graphicData uri="http://schemas.openxmlformats.org/presentationml/2006/ole">
            <mc:AlternateContent xmlns:mc="http://schemas.openxmlformats.org/markup-compatibility/2006">
              <mc:Choice xmlns:v="urn:schemas-microsoft-com:vml" Requires="v">
                <p:oleObj spid="_x0000_s50196" name="Формула" r:id="rId31" imgW="583920" imgH="190440" progId="Equation.3">
                  <p:embed/>
                </p:oleObj>
              </mc:Choice>
              <mc:Fallback>
                <p:oleObj name="Формула" r:id="rId31" imgW="583920" imgH="190440" progId="Equation.3">
                  <p:embed/>
                  <p:pic>
                    <p:nvPicPr>
                      <p:cNvPr id="46100" name="Object 143"/>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510213" y="5934075"/>
                        <a:ext cx="1290637" cy="423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4" name="Rectangle 146"/>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6101" name="Object 145"/>
          <p:cNvGraphicFramePr>
            <a:graphicFrameLocks noChangeAspect="1"/>
          </p:cNvGraphicFramePr>
          <p:nvPr/>
        </p:nvGraphicFramePr>
        <p:xfrm>
          <a:off x="7531100" y="5603875"/>
          <a:ext cx="1433513" cy="1095375"/>
        </p:xfrm>
        <a:graphic>
          <a:graphicData uri="http://schemas.openxmlformats.org/presentationml/2006/ole">
            <mc:AlternateContent xmlns:mc="http://schemas.openxmlformats.org/markup-compatibility/2006">
              <mc:Choice xmlns:v="urn:schemas-microsoft-com:vml" Requires="v">
                <p:oleObj spid="_x0000_s50197" name="Формула" r:id="rId33" imgW="660240" imgH="507960" progId="Equation.3">
                  <p:embed/>
                </p:oleObj>
              </mc:Choice>
              <mc:Fallback>
                <p:oleObj name="Формула" r:id="rId33" imgW="660240" imgH="507960" progId="Equation.3">
                  <p:embed/>
                  <p:pic>
                    <p:nvPicPr>
                      <p:cNvPr id="46101" name="Object 145"/>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531100" y="5603875"/>
                        <a:ext cx="1433513" cy="1095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145" name="Прямоугольник 61"/>
          <p:cNvSpPr>
            <a:spLocks noChangeArrowheads="1"/>
          </p:cNvSpPr>
          <p:nvPr/>
        </p:nvSpPr>
        <p:spPr bwMode="auto">
          <a:xfrm>
            <a:off x="395288" y="476250"/>
            <a:ext cx="82534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ru-RU" sz="3600">
                <a:solidFill>
                  <a:srgbClr val="0000FF"/>
                </a:solidFill>
              </a:rPr>
              <a:t>Примеры различных видов движения</a:t>
            </a:r>
          </a:p>
        </p:txBody>
      </p:sp>
    </p:spTree>
    <p:extLst>
      <p:ext uri="{BB962C8B-B14F-4D97-AF65-F5344CB8AC3E}">
        <p14:creationId xmlns:p14="http://schemas.microsoft.com/office/powerpoint/2010/main" val="5716555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3" name="Rectangle 2"/>
          <p:cNvSpPr>
            <a:spLocks noGrp="1" noChangeArrowheads="1"/>
          </p:cNvSpPr>
          <p:nvPr>
            <p:ph type="body" sz="half" idx="1"/>
          </p:nvPr>
        </p:nvSpPr>
        <p:spPr/>
        <p:txBody>
          <a:bodyPr/>
          <a:lstStyle/>
          <a:p>
            <a:pPr algn="ctr" eaLnBrk="1" hangingPunct="1">
              <a:buFontTx/>
              <a:buNone/>
            </a:pPr>
            <a:endParaRPr lang="ru-RU" sz="2800" smtClean="0"/>
          </a:p>
          <a:p>
            <a:pPr algn="ctr" eaLnBrk="1" hangingPunct="1">
              <a:buFontTx/>
              <a:buNone/>
            </a:pPr>
            <a:endParaRPr lang="ru-RU" sz="2800" smtClean="0"/>
          </a:p>
        </p:txBody>
      </p:sp>
      <p:graphicFrame>
        <p:nvGraphicFramePr>
          <p:cNvPr id="57499" name="Group 155"/>
          <p:cNvGraphicFramePr>
            <a:graphicFrameLocks noGrp="1"/>
          </p:cNvGraphicFramePr>
          <p:nvPr>
            <p:ph sz="half" idx="2"/>
          </p:nvPr>
        </p:nvGraphicFramePr>
        <p:xfrm>
          <a:off x="215900" y="98425"/>
          <a:ext cx="8928100" cy="6642203"/>
        </p:xfrm>
        <a:graphic>
          <a:graphicData uri="http://schemas.openxmlformats.org/drawingml/2006/table">
            <a:tbl>
              <a:tblPr/>
              <a:tblGrid>
                <a:gridCol w="2735263">
                  <a:extLst>
                    <a:ext uri="{9D8B030D-6E8A-4147-A177-3AD203B41FA5}">
                      <a16:colId xmlns:a16="http://schemas.microsoft.com/office/drawing/2014/main" val="20000"/>
                    </a:ext>
                  </a:extLst>
                </a:gridCol>
                <a:gridCol w="6192837">
                  <a:extLst>
                    <a:ext uri="{9D8B030D-6E8A-4147-A177-3AD203B41FA5}">
                      <a16:colId xmlns:a16="http://schemas.microsoft.com/office/drawing/2014/main" val="20001"/>
                    </a:ext>
                  </a:extLst>
                </a:gridCol>
              </a:tblGrid>
              <a:tr h="2761409">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0000"/>
                          </a:solidFill>
                          <a:effectLst/>
                          <a:latin typeface="Arial" charset="0"/>
                        </a:rPr>
                        <a:t>Равнопеременное прямолинейное движение   </a:t>
                      </a:r>
                      <a:r>
                        <a:rPr kumimoji="0" lang="en-US" sz="2400" b="1" i="1" u="none" strike="noStrike" cap="none" normalizeH="0" baseline="0" dirty="0" smtClean="0">
                          <a:ln>
                            <a:noFill/>
                          </a:ln>
                          <a:solidFill>
                            <a:srgbClr val="FF0000"/>
                          </a:solidFill>
                          <a:effectLst/>
                          <a:latin typeface="Times New Roman" pitchFamily="18" charset="0"/>
                          <a:cs typeface="Times New Roman" pitchFamily="18" charset="0"/>
                        </a:rPr>
                        <a:t>a</a:t>
                      </a:r>
                      <a:r>
                        <a:rPr kumimoji="0" lang="ru-RU" sz="2400" b="1" i="1" u="none" strike="noStrike" cap="none" normalizeH="0" baseline="0" dirty="0" smtClean="0">
                          <a:ln>
                            <a:noFill/>
                          </a:ln>
                          <a:solidFill>
                            <a:srgbClr val="FF0000"/>
                          </a:solidFill>
                          <a:effectLst/>
                          <a:latin typeface="Times New Roman" pitchFamily="18" charset="0"/>
                          <a:cs typeface="Times New Roman" pitchFamily="18" charset="0"/>
                        </a:rPr>
                        <a:t> = </a:t>
                      </a:r>
                      <a:r>
                        <a:rPr kumimoji="0" lang="en-US" sz="2400" b="1" i="1" u="none" strike="noStrike" cap="none" normalizeH="0" baseline="0" dirty="0" smtClean="0">
                          <a:ln>
                            <a:noFill/>
                          </a:ln>
                          <a:solidFill>
                            <a:srgbClr val="FF0000"/>
                          </a:solidFill>
                          <a:effectLst/>
                          <a:latin typeface="Times New Roman" pitchFamily="18" charset="0"/>
                          <a:cs typeface="Times New Roman" pitchFamily="18" charset="0"/>
                        </a:rPr>
                        <a:t>const</a:t>
                      </a:r>
                      <a:r>
                        <a:rPr kumimoji="0" lang="ru-RU" sz="2400" b="1" i="1"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sz="1800" b="0" i="0" u="none" strike="noStrike" cap="none" normalizeH="0" baseline="0" dirty="0" smtClean="0">
                          <a:ln>
                            <a:noFill/>
                          </a:ln>
                          <a:solidFill>
                            <a:schemeClr val="tx1"/>
                          </a:solidFill>
                          <a:effectLst/>
                          <a:latin typeface="Arial" charset="0"/>
                        </a:rPr>
                        <a:t>– скорость материальной точки за равные промежутки времени изменяется на равные величины, т.е. движение с постоянным по модулю и направлению ускорением.</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rgbClr val="660033"/>
                          </a:solidFill>
                          <a:effectLst/>
                          <a:latin typeface="Arial" charset="0"/>
                        </a:rPr>
                        <a:t>          Равноускоренное прямолинейное движение – </a:t>
                      </a:r>
                      <a:r>
                        <a:rPr kumimoji="0" lang="ru-RU" sz="1800" b="0" i="0" u="none" strike="noStrike" cap="none" normalizeH="0" baseline="0" dirty="0" smtClean="0">
                          <a:ln>
                            <a:noFill/>
                          </a:ln>
                          <a:solidFill>
                            <a:schemeClr val="tx1"/>
                          </a:solidFill>
                          <a:effectLst/>
                          <a:latin typeface="Arial" charset="0"/>
                        </a:rPr>
                        <a:t>Движение, при котором направление вектора ускорения совпадает с направлением вектора скорости точки. Модуль скорости с течением времени возрастает.</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rgbClr val="660033"/>
                          </a:solidFill>
                          <a:effectLst/>
                          <a:latin typeface="Arial" charset="0"/>
                        </a:rPr>
                        <a:t>          Равнозамедленное прямолинейное движение – </a:t>
                      </a:r>
                      <a:r>
                        <a:rPr kumimoji="0" lang="ru-RU" sz="1800" b="0" i="0" u="none" strike="noStrike" cap="none" normalizeH="0" baseline="0" dirty="0" smtClean="0">
                          <a:ln>
                            <a:noFill/>
                          </a:ln>
                          <a:solidFill>
                            <a:schemeClr val="tx1"/>
                          </a:solidFill>
                          <a:effectLst/>
                          <a:latin typeface="Arial" charset="0"/>
                        </a:rPr>
                        <a:t>Движение, при котором направление вектора ускорения противоположно направлению вектора скорости точки. Модуль скорости с течением времени уменьшается.</a:t>
                      </a:r>
                    </a:p>
                  </a:txBody>
                  <a:tcPr marT="45719" marB="45719"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ru-RU"/>
                    </a:p>
                  </a:txBody>
                  <a:tcPr/>
                </a:tc>
                <a:extLst>
                  <a:ext uri="{0D108BD9-81ED-4DB2-BD59-A6C34878D82A}">
                    <a16:rowId xmlns:a16="http://schemas.microsoft.com/office/drawing/2014/main" val="10000"/>
                  </a:ext>
                </a:extLst>
              </a:tr>
              <a:tr h="3657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Скорость</a:t>
                      </a:r>
                    </a:p>
                  </a:txBody>
                  <a:tcPr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400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Проекция вектора скорости на ось </a:t>
                      </a:r>
                      <a:r>
                        <a:rPr kumimoji="0" lang="en-US" sz="1800" b="0" i="1" u="none" strike="noStrike" cap="none" normalizeH="0" baseline="0" smtClean="0">
                          <a:ln>
                            <a:noFill/>
                          </a:ln>
                          <a:solidFill>
                            <a:schemeClr val="tx1"/>
                          </a:solidFill>
                          <a:effectLst/>
                          <a:latin typeface="Arial" charset="0"/>
                        </a:rPr>
                        <a:t>Ox</a:t>
                      </a:r>
                      <a:endParaRPr kumimoji="0" lang="ru-RU" sz="1800" b="0" i="1"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2286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Графики</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78102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Пройденный путь</a:t>
                      </a:r>
                    </a:p>
                  </a:txBody>
                  <a:tcPr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865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800" b="0" i="0" u="none" strike="noStrike" cap="none" normalizeH="0" baseline="0" smtClean="0">
                          <a:ln>
                            <a:noFill/>
                          </a:ln>
                          <a:solidFill>
                            <a:schemeClr val="tx1"/>
                          </a:solidFill>
                          <a:effectLst/>
                          <a:latin typeface="Arial" charset="0"/>
                        </a:rPr>
                        <a:t>Вектор перемещения</a:t>
                      </a:r>
                    </a:p>
                  </a:txBody>
                  <a:tcPr marT="45719" marB="45719"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charset="0"/>
                      </a:endParaRPr>
                    </a:p>
                  </a:txBody>
                  <a:tcPr marT="45719" marB="45719"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7146" name="Rectangle 27"/>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47" name="Rectangle 29"/>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48" name="Rectangle 31"/>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49" name="Rectangle 44"/>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0" name="Rectangle 46"/>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1" name="Rectangle 48"/>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2" name="Rectangle 50"/>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3" name="Rectangle 52"/>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4" name="Rectangle 54"/>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5" name="Rectangle 56"/>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6" name="Rectangle 58"/>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7" name="Rectangle 60"/>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8" name="Rectangle 62"/>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59" name="Rectangle 64"/>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0" name="Rectangle 65"/>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1" name="Rectangle 73"/>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2" name="Rectangle 75"/>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3" name="Rectangle 77"/>
          <p:cNvSpPr>
            <a:spLocks noChangeArrowheads="1"/>
          </p:cNvSpPr>
          <p:nvPr/>
        </p:nvSpPr>
        <p:spPr bwMode="auto">
          <a:xfrm>
            <a:off x="0"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4" name="Rectangle 79"/>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5" name="Rectangle 81"/>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6" name="Rectangle 83"/>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7" name="Rectangle 94"/>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68" name="Rectangle 98"/>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06" name="Object 97"/>
          <p:cNvGraphicFramePr>
            <a:graphicFrameLocks noChangeAspect="1"/>
          </p:cNvGraphicFramePr>
          <p:nvPr/>
        </p:nvGraphicFramePr>
        <p:xfrm>
          <a:off x="4475163" y="2790825"/>
          <a:ext cx="1704975" cy="525463"/>
        </p:xfrm>
        <a:graphic>
          <a:graphicData uri="http://schemas.openxmlformats.org/presentationml/2006/ole">
            <mc:AlternateContent xmlns:mc="http://schemas.openxmlformats.org/markup-compatibility/2006">
              <mc:Choice xmlns:v="urn:schemas-microsoft-com:vml" Requires="v">
                <p:oleObj spid="_x0000_s51202" name="Формула" r:id="rId3" imgW="787320" imgH="241200" progId="Equation.3">
                  <p:embed/>
                </p:oleObj>
              </mc:Choice>
              <mc:Fallback>
                <p:oleObj name="Формула" r:id="rId3" imgW="787320" imgH="241200" progId="Equation.3">
                  <p:embed/>
                  <p:pic>
                    <p:nvPicPr>
                      <p:cNvPr id="47106" name="Object 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5163" y="2790825"/>
                        <a:ext cx="1704975" cy="525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69" name="Rectangle 100"/>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07" name="Object 99"/>
          <p:cNvGraphicFramePr>
            <a:graphicFrameLocks noChangeAspect="1"/>
          </p:cNvGraphicFramePr>
          <p:nvPr/>
        </p:nvGraphicFramePr>
        <p:xfrm>
          <a:off x="4067175" y="3284538"/>
          <a:ext cx="2162175" cy="569912"/>
        </p:xfrm>
        <a:graphic>
          <a:graphicData uri="http://schemas.openxmlformats.org/presentationml/2006/ole">
            <mc:AlternateContent xmlns:mc="http://schemas.openxmlformats.org/markup-compatibility/2006">
              <mc:Choice xmlns:v="urn:schemas-microsoft-com:vml" Requires="v">
                <p:oleObj spid="_x0000_s51203" name="Формула" r:id="rId5" imgW="863225" imgH="228501" progId="Equation.3">
                  <p:embed/>
                </p:oleObj>
              </mc:Choice>
              <mc:Fallback>
                <p:oleObj name="Формула" r:id="rId5" imgW="863225" imgH="228501" progId="Equation.3">
                  <p:embed/>
                  <p:pic>
                    <p:nvPicPr>
                      <p:cNvPr id="47107" name="Object 9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5" y="3284538"/>
                        <a:ext cx="2162175" cy="569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7170" name="Group 103"/>
          <p:cNvGrpSpPr>
            <a:grpSpLocks noChangeAspect="1"/>
          </p:cNvGrpSpPr>
          <p:nvPr/>
        </p:nvGrpSpPr>
        <p:grpSpPr bwMode="auto">
          <a:xfrm>
            <a:off x="3132138" y="3789363"/>
            <a:ext cx="5543550" cy="1485900"/>
            <a:chOff x="2839" y="5505"/>
            <a:chExt cx="6494" cy="1812"/>
          </a:xfrm>
        </p:grpSpPr>
        <p:sp>
          <p:nvSpPr>
            <p:cNvPr id="47187" name="AutoShape 104"/>
            <p:cNvSpPr>
              <a:spLocks noChangeAspect="1" noChangeArrowheads="1"/>
            </p:cNvSpPr>
            <p:nvPr/>
          </p:nvSpPr>
          <p:spPr bwMode="auto">
            <a:xfrm>
              <a:off x="2839" y="5505"/>
              <a:ext cx="6494" cy="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47188" name="Line 105"/>
            <p:cNvSpPr>
              <a:spLocks noChangeShapeType="1"/>
            </p:cNvSpPr>
            <p:nvPr/>
          </p:nvSpPr>
          <p:spPr bwMode="auto">
            <a:xfrm flipV="1">
              <a:off x="3121" y="5645"/>
              <a:ext cx="1" cy="139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89" name="Line 106"/>
            <p:cNvSpPr>
              <a:spLocks noChangeShapeType="1"/>
            </p:cNvSpPr>
            <p:nvPr/>
          </p:nvSpPr>
          <p:spPr bwMode="auto">
            <a:xfrm>
              <a:off x="3121" y="7038"/>
              <a:ext cx="1695"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90" name="Line 107"/>
            <p:cNvSpPr>
              <a:spLocks noChangeShapeType="1"/>
            </p:cNvSpPr>
            <p:nvPr/>
          </p:nvSpPr>
          <p:spPr bwMode="auto">
            <a:xfrm flipV="1">
              <a:off x="3121" y="6063"/>
              <a:ext cx="1553" cy="41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7191" name="Line 108"/>
            <p:cNvSpPr>
              <a:spLocks noChangeShapeType="1"/>
            </p:cNvSpPr>
            <p:nvPr/>
          </p:nvSpPr>
          <p:spPr bwMode="auto">
            <a:xfrm flipV="1">
              <a:off x="5521" y="5645"/>
              <a:ext cx="1" cy="139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92" name="Line 109"/>
            <p:cNvSpPr>
              <a:spLocks noChangeShapeType="1"/>
            </p:cNvSpPr>
            <p:nvPr/>
          </p:nvSpPr>
          <p:spPr bwMode="auto">
            <a:xfrm>
              <a:off x="5521" y="7038"/>
              <a:ext cx="1693"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93" name="Line 110"/>
            <p:cNvSpPr>
              <a:spLocks noChangeShapeType="1"/>
            </p:cNvSpPr>
            <p:nvPr/>
          </p:nvSpPr>
          <p:spPr bwMode="auto">
            <a:xfrm flipV="1">
              <a:off x="7780" y="5647"/>
              <a:ext cx="1" cy="139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94" name="Line 111"/>
            <p:cNvSpPr>
              <a:spLocks noChangeShapeType="1"/>
            </p:cNvSpPr>
            <p:nvPr/>
          </p:nvSpPr>
          <p:spPr bwMode="auto">
            <a:xfrm>
              <a:off x="7780" y="6202"/>
              <a:ext cx="1271" cy="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47195" name="Line 112"/>
            <p:cNvSpPr>
              <a:spLocks noChangeShapeType="1"/>
            </p:cNvSpPr>
            <p:nvPr/>
          </p:nvSpPr>
          <p:spPr bwMode="auto">
            <a:xfrm>
              <a:off x="5521" y="6341"/>
              <a:ext cx="1129" cy="1"/>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47196" name="Line 113"/>
            <p:cNvSpPr>
              <a:spLocks noChangeShapeType="1"/>
            </p:cNvSpPr>
            <p:nvPr/>
          </p:nvSpPr>
          <p:spPr bwMode="auto">
            <a:xfrm>
              <a:off x="7780" y="7038"/>
              <a:ext cx="988" cy="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ru-RU"/>
            </a:p>
          </p:txBody>
        </p:sp>
      </p:grpSp>
      <p:sp>
        <p:nvSpPr>
          <p:cNvPr id="47171" name="Rectangle 121"/>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08" name="Object 120"/>
          <p:cNvGraphicFramePr>
            <a:graphicFrameLocks noChangeAspect="1"/>
          </p:cNvGraphicFramePr>
          <p:nvPr/>
        </p:nvGraphicFramePr>
        <p:xfrm>
          <a:off x="7092950" y="4221163"/>
          <a:ext cx="173038" cy="252412"/>
        </p:xfrm>
        <a:graphic>
          <a:graphicData uri="http://schemas.openxmlformats.org/presentationml/2006/ole">
            <mc:AlternateContent xmlns:mc="http://schemas.openxmlformats.org/markup-compatibility/2006">
              <mc:Choice xmlns:v="urn:schemas-microsoft-com:vml" Requires="v">
                <p:oleObj spid="_x0000_s51204" name="Формула" r:id="rId7" imgW="126725" imgH="177415" progId="Equation.3">
                  <p:embed/>
                </p:oleObj>
              </mc:Choice>
              <mc:Fallback>
                <p:oleObj name="Формула" r:id="rId7" imgW="126725" imgH="177415" progId="Equation.3">
                  <p:embed/>
                  <p:pic>
                    <p:nvPicPr>
                      <p:cNvPr id="47108" name="Object 1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2950" y="4221163"/>
                        <a:ext cx="173038" cy="252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2" name="Rectangle 123"/>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09" name="Object 122"/>
          <p:cNvGraphicFramePr>
            <a:graphicFrameLocks noChangeAspect="1"/>
          </p:cNvGraphicFramePr>
          <p:nvPr/>
        </p:nvGraphicFramePr>
        <p:xfrm>
          <a:off x="5219700" y="4797425"/>
          <a:ext cx="173038" cy="252413"/>
        </p:xfrm>
        <a:graphic>
          <a:graphicData uri="http://schemas.openxmlformats.org/presentationml/2006/ole">
            <mc:AlternateContent xmlns:mc="http://schemas.openxmlformats.org/markup-compatibility/2006">
              <mc:Choice xmlns:v="urn:schemas-microsoft-com:vml" Requires="v">
                <p:oleObj spid="_x0000_s51205" name="Формула" r:id="rId9" imgW="126725" imgH="177415" progId="Equation.3">
                  <p:embed/>
                </p:oleObj>
              </mc:Choice>
              <mc:Fallback>
                <p:oleObj name="Формула" r:id="rId9" imgW="126725" imgH="177415" progId="Equation.3">
                  <p:embed/>
                  <p:pic>
                    <p:nvPicPr>
                      <p:cNvPr id="47109" name="Object 1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9700" y="4797425"/>
                        <a:ext cx="173038"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3" name="Rectangle 125"/>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0" name="Object 124"/>
          <p:cNvGraphicFramePr>
            <a:graphicFrameLocks noChangeAspect="1"/>
          </p:cNvGraphicFramePr>
          <p:nvPr/>
        </p:nvGraphicFramePr>
        <p:xfrm>
          <a:off x="3132138" y="4797425"/>
          <a:ext cx="173037" cy="252413"/>
        </p:xfrm>
        <a:graphic>
          <a:graphicData uri="http://schemas.openxmlformats.org/presentationml/2006/ole">
            <mc:AlternateContent xmlns:mc="http://schemas.openxmlformats.org/markup-compatibility/2006">
              <mc:Choice xmlns:v="urn:schemas-microsoft-com:vml" Requires="v">
                <p:oleObj spid="_x0000_s51206" name="Формула" r:id="rId10" imgW="126725" imgH="177415" progId="Equation.3">
                  <p:embed/>
                </p:oleObj>
              </mc:Choice>
              <mc:Fallback>
                <p:oleObj name="Формула" r:id="rId10" imgW="126725" imgH="177415" progId="Equation.3">
                  <p:embed/>
                  <p:pic>
                    <p:nvPicPr>
                      <p:cNvPr id="47110" name="Object 1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2138" y="4797425"/>
                        <a:ext cx="173037" cy="25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4" name="Rectangle 127"/>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sp>
        <p:nvSpPr>
          <p:cNvPr id="47175" name="Rectangle 129"/>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1" name="Object 128"/>
          <p:cNvGraphicFramePr>
            <a:graphicFrameLocks noChangeAspect="1"/>
          </p:cNvGraphicFramePr>
          <p:nvPr/>
        </p:nvGraphicFramePr>
        <p:xfrm>
          <a:off x="8453438" y="4149725"/>
          <a:ext cx="204787" cy="366713"/>
        </p:xfrm>
        <a:graphic>
          <a:graphicData uri="http://schemas.openxmlformats.org/presentationml/2006/ole">
            <mc:AlternateContent xmlns:mc="http://schemas.openxmlformats.org/markup-compatibility/2006">
              <mc:Choice xmlns:v="urn:schemas-microsoft-com:vml" Requires="v">
                <p:oleObj spid="_x0000_s51207" name="Формула" r:id="rId11" imgW="88746" imgH="152136" progId="Equation.3">
                  <p:embed/>
                </p:oleObj>
              </mc:Choice>
              <mc:Fallback>
                <p:oleObj name="Формула" r:id="rId11" imgW="88746" imgH="152136" progId="Equation.3">
                  <p:embed/>
                  <p:pic>
                    <p:nvPicPr>
                      <p:cNvPr id="47111" name="Object 1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53438" y="4149725"/>
                        <a:ext cx="204787"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6" name="Rectangle 131"/>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2" name="Object 130"/>
          <p:cNvGraphicFramePr>
            <a:graphicFrameLocks noChangeAspect="1"/>
          </p:cNvGraphicFramePr>
          <p:nvPr/>
        </p:nvGraphicFramePr>
        <p:xfrm>
          <a:off x="4859338" y="4797425"/>
          <a:ext cx="166687" cy="296863"/>
        </p:xfrm>
        <a:graphic>
          <a:graphicData uri="http://schemas.openxmlformats.org/presentationml/2006/ole">
            <mc:AlternateContent xmlns:mc="http://schemas.openxmlformats.org/markup-compatibility/2006">
              <mc:Choice xmlns:v="urn:schemas-microsoft-com:vml" Requires="v">
                <p:oleObj spid="_x0000_s51208" name="Формула" r:id="rId13" imgW="88746" imgH="152136" progId="Equation.3">
                  <p:embed/>
                </p:oleObj>
              </mc:Choice>
              <mc:Fallback>
                <p:oleObj name="Формула" r:id="rId13" imgW="88746" imgH="152136" progId="Equation.3">
                  <p:embed/>
                  <p:pic>
                    <p:nvPicPr>
                      <p:cNvPr id="47112" name="Object 13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59338" y="4797425"/>
                        <a:ext cx="166687"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7" name="Rectangle 133"/>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3" name="Object 132"/>
          <p:cNvGraphicFramePr>
            <a:graphicFrameLocks noChangeAspect="1"/>
          </p:cNvGraphicFramePr>
          <p:nvPr/>
        </p:nvGraphicFramePr>
        <p:xfrm>
          <a:off x="6877050" y="4797425"/>
          <a:ext cx="166688" cy="296863"/>
        </p:xfrm>
        <a:graphic>
          <a:graphicData uri="http://schemas.openxmlformats.org/presentationml/2006/ole">
            <mc:AlternateContent xmlns:mc="http://schemas.openxmlformats.org/markup-compatibility/2006">
              <mc:Choice xmlns:v="urn:schemas-microsoft-com:vml" Requires="v">
                <p:oleObj spid="_x0000_s51209" name="Формула" r:id="rId14" imgW="88746" imgH="152136" progId="Equation.3">
                  <p:embed/>
                </p:oleObj>
              </mc:Choice>
              <mc:Fallback>
                <p:oleObj name="Формула" r:id="rId14" imgW="88746" imgH="152136" progId="Equation.3">
                  <p:embed/>
                  <p:pic>
                    <p:nvPicPr>
                      <p:cNvPr id="47113" name="Object 13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77050" y="4797425"/>
                        <a:ext cx="166688"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8" name="Rectangle 135"/>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4" name="Object 134"/>
          <p:cNvGraphicFramePr>
            <a:graphicFrameLocks noChangeAspect="1"/>
          </p:cNvGraphicFramePr>
          <p:nvPr/>
        </p:nvGraphicFramePr>
        <p:xfrm>
          <a:off x="2936875" y="3789363"/>
          <a:ext cx="357188" cy="503237"/>
        </p:xfrm>
        <a:graphic>
          <a:graphicData uri="http://schemas.openxmlformats.org/presentationml/2006/ole">
            <mc:AlternateContent xmlns:mc="http://schemas.openxmlformats.org/markup-compatibility/2006">
              <mc:Choice xmlns:v="urn:schemas-microsoft-com:vml" Requires="v">
                <p:oleObj spid="_x0000_s51210" name="Формула" r:id="rId15" imgW="165028" imgH="228501" progId="Equation.3">
                  <p:embed/>
                </p:oleObj>
              </mc:Choice>
              <mc:Fallback>
                <p:oleObj name="Формула" r:id="rId15" imgW="165028" imgH="228501" progId="Equation.3">
                  <p:embed/>
                  <p:pic>
                    <p:nvPicPr>
                      <p:cNvPr id="47114" name="Object 13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36875" y="3789363"/>
                        <a:ext cx="357188"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79" name="Rectangle 137"/>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5" name="Object 136"/>
          <p:cNvGraphicFramePr>
            <a:graphicFrameLocks noChangeAspect="1"/>
          </p:cNvGraphicFramePr>
          <p:nvPr/>
        </p:nvGraphicFramePr>
        <p:xfrm>
          <a:off x="2947988" y="4365625"/>
          <a:ext cx="344487" cy="371475"/>
        </p:xfrm>
        <a:graphic>
          <a:graphicData uri="http://schemas.openxmlformats.org/presentationml/2006/ole">
            <mc:AlternateContent xmlns:mc="http://schemas.openxmlformats.org/markup-compatibility/2006">
              <mc:Choice xmlns:v="urn:schemas-microsoft-com:vml" Requires="v">
                <p:oleObj spid="_x0000_s51211" name="Формула" r:id="rId17" imgW="215640" imgH="228600" progId="Equation.3">
                  <p:embed/>
                </p:oleObj>
              </mc:Choice>
              <mc:Fallback>
                <p:oleObj name="Формула" r:id="rId17" imgW="215640" imgH="228600" progId="Equation.3">
                  <p:embed/>
                  <p:pic>
                    <p:nvPicPr>
                      <p:cNvPr id="47115" name="Object 13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47988" y="4365625"/>
                        <a:ext cx="344487"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0" name="Rectangle 139"/>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6" name="Object 138"/>
          <p:cNvGraphicFramePr>
            <a:graphicFrameLocks noChangeAspect="1"/>
          </p:cNvGraphicFramePr>
          <p:nvPr/>
        </p:nvGraphicFramePr>
        <p:xfrm>
          <a:off x="5013325" y="3789363"/>
          <a:ext cx="457200" cy="576262"/>
        </p:xfrm>
        <a:graphic>
          <a:graphicData uri="http://schemas.openxmlformats.org/presentationml/2006/ole">
            <mc:AlternateContent xmlns:mc="http://schemas.openxmlformats.org/markup-compatibility/2006">
              <mc:Choice xmlns:v="urn:schemas-microsoft-com:vml" Requires="v">
                <p:oleObj spid="_x0000_s51212" name="Формула" r:id="rId19" imgW="177646" imgH="228402" progId="Equation.3">
                  <p:embed/>
                </p:oleObj>
              </mc:Choice>
              <mc:Fallback>
                <p:oleObj name="Формула" r:id="rId19" imgW="177646" imgH="228402" progId="Equation.3">
                  <p:embed/>
                  <p:pic>
                    <p:nvPicPr>
                      <p:cNvPr id="47116" name="Object 13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13325" y="3789363"/>
                        <a:ext cx="457200" cy="57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1" name="Rectangle 141"/>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7" name="Object 140"/>
          <p:cNvGraphicFramePr>
            <a:graphicFrameLocks noChangeAspect="1"/>
          </p:cNvGraphicFramePr>
          <p:nvPr/>
        </p:nvGraphicFramePr>
        <p:xfrm>
          <a:off x="6891338" y="3789363"/>
          <a:ext cx="398462" cy="503237"/>
        </p:xfrm>
        <a:graphic>
          <a:graphicData uri="http://schemas.openxmlformats.org/presentationml/2006/ole">
            <mc:AlternateContent xmlns:mc="http://schemas.openxmlformats.org/markup-compatibility/2006">
              <mc:Choice xmlns:v="urn:schemas-microsoft-com:vml" Requires="v">
                <p:oleObj spid="_x0000_s51213" name="Формула" r:id="rId21" imgW="177646" imgH="228402" progId="Equation.3">
                  <p:embed/>
                </p:oleObj>
              </mc:Choice>
              <mc:Fallback>
                <p:oleObj name="Формула" r:id="rId21" imgW="177646" imgH="228402" progId="Equation.3">
                  <p:embed/>
                  <p:pic>
                    <p:nvPicPr>
                      <p:cNvPr id="47117" name="Object 14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891338" y="3789363"/>
                        <a:ext cx="398462"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2" name="Rectangle 143"/>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8" name="Object 142"/>
          <p:cNvGraphicFramePr>
            <a:graphicFrameLocks noChangeAspect="1"/>
          </p:cNvGraphicFramePr>
          <p:nvPr/>
        </p:nvGraphicFramePr>
        <p:xfrm>
          <a:off x="3513138" y="3889375"/>
          <a:ext cx="842962" cy="450850"/>
        </p:xfrm>
        <a:graphic>
          <a:graphicData uri="http://schemas.openxmlformats.org/presentationml/2006/ole">
            <mc:AlternateContent xmlns:mc="http://schemas.openxmlformats.org/markup-compatibility/2006">
              <mc:Choice xmlns:v="urn:schemas-microsoft-com:vml" Requires="v">
                <p:oleObj spid="_x0000_s51214" name="Формула" r:id="rId22" imgW="419040" imgH="228600" progId="Equation.3">
                  <p:embed/>
                </p:oleObj>
              </mc:Choice>
              <mc:Fallback>
                <p:oleObj name="Формула" r:id="rId22" imgW="419040" imgH="228600" progId="Equation.3">
                  <p:embed/>
                  <p:pic>
                    <p:nvPicPr>
                      <p:cNvPr id="47118" name="Object 14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513138" y="3889375"/>
                        <a:ext cx="842962"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3" name="Rectangle 145"/>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19" name="Object 144"/>
          <p:cNvGraphicFramePr>
            <a:graphicFrameLocks noChangeAspect="1"/>
          </p:cNvGraphicFramePr>
          <p:nvPr/>
        </p:nvGraphicFramePr>
        <p:xfrm>
          <a:off x="5651500" y="4037013"/>
          <a:ext cx="769938" cy="412750"/>
        </p:xfrm>
        <a:graphic>
          <a:graphicData uri="http://schemas.openxmlformats.org/presentationml/2006/ole">
            <mc:AlternateContent xmlns:mc="http://schemas.openxmlformats.org/markup-compatibility/2006">
              <mc:Choice xmlns:v="urn:schemas-microsoft-com:vml" Requires="v">
                <p:oleObj spid="_x0000_s51215" name="Формула" r:id="rId24" imgW="419040" imgH="228600" progId="Equation.3">
                  <p:embed/>
                </p:oleObj>
              </mc:Choice>
              <mc:Fallback>
                <p:oleObj name="Формула" r:id="rId24" imgW="419040" imgH="228600" progId="Equation.3">
                  <p:embed/>
                  <p:pic>
                    <p:nvPicPr>
                      <p:cNvPr id="47119" name="Object 14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651500" y="4037013"/>
                        <a:ext cx="769938" cy="41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4" name="Rectangle 147"/>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20" name="Object 146"/>
          <p:cNvGraphicFramePr>
            <a:graphicFrameLocks noChangeAspect="1"/>
          </p:cNvGraphicFramePr>
          <p:nvPr/>
        </p:nvGraphicFramePr>
        <p:xfrm>
          <a:off x="7596188" y="4575175"/>
          <a:ext cx="792162" cy="436563"/>
        </p:xfrm>
        <a:graphic>
          <a:graphicData uri="http://schemas.openxmlformats.org/presentationml/2006/ole">
            <mc:AlternateContent xmlns:mc="http://schemas.openxmlformats.org/markup-compatibility/2006">
              <mc:Choice xmlns:v="urn:schemas-microsoft-com:vml" Requires="v">
                <p:oleObj spid="_x0000_s51216" name="Формула" r:id="rId26" imgW="406080" imgH="228600" progId="Equation.3">
                  <p:embed/>
                </p:oleObj>
              </mc:Choice>
              <mc:Fallback>
                <p:oleObj name="Формула" r:id="rId26" imgW="406080" imgH="228600" progId="Equation.3">
                  <p:embed/>
                  <p:pic>
                    <p:nvPicPr>
                      <p:cNvPr id="47120" name="Object 14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596188" y="4575175"/>
                        <a:ext cx="792162" cy="436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5" name="Rectangle 149"/>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21" name="Object 148"/>
          <p:cNvGraphicFramePr>
            <a:graphicFrameLocks noChangeAspect="1"/>
          </p:cNvGraphicFramePr>
          <p:nvPr/>
        </p:nvGraphicFramePr>
        <p:xfrm>
          <a:off x="4211638" y="5014913"/>
          <a:ext cx="1800225" cy="911225"/>
        </p:xfrm>
        <a:graphic>
          <a:graphicData uri="http://schemas.openxmlformats.org/presentationml/2006/ole">
            <mc:AlternateContent xmlns:mc="http://schemas.openxmlformats.org/markup-compatibility/2006">
              <mc:Choice xmlns:v="urn:schemas-microsoft-com:vml" Requires="v">
                <p:oleObj spid="_x0000_s51217" name="Формула" r:id="rId28" imgW="825500" imgH="419100" progId="Equation.3">
                  <p:embed/>
                </p:oleObj>
              </mc:Choice>
              <mc:Fallback>
                <p:oleObj name="Формула" r:id="rId28" imgW="825500" imgH="419100" progId="Equation.3">
                  <p:embed/>
                  <p:pic>
                    <p:nvPicPr>
                      <p:cNvPr id="47121" name="Object 148"/>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211638" y="5014913"/>
                        <a:ext cx="1800225" cy="911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7186" name="Rectangle 153"/>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spAutoFit/>
          </a:bodyPr>
          <a:lstStyle/>
          <a:p>
            <a:endParaRPr lang="ru-RU"/>
          </a:p>
        </p:txBody>
      </p:sp>
      <p:graphicFrame>
        <p:nvGraphicFramePr>
          <p:cNvPr id="47122" name="Object 152"/>
          <p:cNvGraphicFramePr>
            <a:graphicFrameLocks noChangeAspect="1"/>
          </p:cNvGraphicFramePr>
          <p:nvPr/>
        </p:nvGraphicFramePr>
        <p:xfrm>
          <a:off x="4211638" y="5881688"/>
          <a:ext cx="2520950" cy="885825"/>
        </p:xfrm>
        <a:graphic>
          <a:graphicData uri="http://schemas.openxmlformats.org/presentationml/2006/ole">
            <mc:AlternateContent xmlns:mc="http://schemas.openxmlformats.org/markup-compatibility/2006">
              <mc:Choice xmlns:v="urn:schemas-microsoft-com:vml" Requires="v">
                <p:oleObj spid="_x0000_s51218" name="Формула" r:id="rId30" imgW="1218671" imgH="431613" progId="Equation.3">
                  <p:embed/>
                </p:oleObj>
              </mc:Choice>
              <mc:Fallback>
                <p:oleObj name="Формула" r:id="rId30" imgW="1218671" imgH="431613" progId="Equation.3">
                  <p:embed/>
                  <p:pic>
                    <p:nvPicPr>
                      <p:cNvPr id="47122" name="Object 15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211638" y="5881688"/>
                        <a:ext cx="2520950"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199487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a:xfrm>
            <a:off x="468313" y="0"/>
            <a:ext cx="8229600" cy="692696"/>
          </a:xfrm>
        </p:spPr>
        <p:txBody>
          <a:bodyPr>
            <a:normAutofit/>
          </a:bodyPr>
          <a:lstStyle/>
          <a:p>
            <a:pPr eaLnBrk="1" hangingPunct="1"/>
            <a:r>
              <a:rPr lang="ru-RU" sz="2800" b="1" dirty="0" smtClean="0">
                <a:solidFill>
                  <a:srgbClr val="0000FF"/>
                </a:solidFill>
              </a:rPr>
              <a:t>Кинематика твердого тела</a:t>
            </a:r>
          </a:p>
        </p:txBody>
      </p:sp>
      <p:sp>
        <p:nvSpPr>
          <p:cNvPr id="73732"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444855E-62A8-450D-964B-B5E37C9BA7F5}" type="slidenum">
              <a:rPr lang="ru-RU" smtClean="0"/>
              <a:pPr eaLnBrk="1" hangingPunct="1"/>
              <a:t>49</a:t>
            </a:fld>
            <a:endParaRPr lang="ru-RU" smtClean="0"/>
          </a:p>
        </p:txBody>
      </p:sp>
      <p:sp>
        <p:nvSpPr>
          <p:cNvPr id="49157" name="Rectangle 5"/>
          <p:cNvSpPr>
            <a:spLocks noChangeArrowheads="1"/>
          </p:cNvSpPr>
          <p:nvPr/>
        </p:nvSpPr>
        <p:spPr bwMode="auto">
          <a:xfrm>
            <a:off x="0" y="912813"/>
            <a:ext cx="9144000" cy="594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lgn="just">
              <a:tabLst>
                <a:tab pos="914400" algn="l"/>
              </a:tabLst>
            </a:pPr>
            <a:r>
              <a:rPr lang="ru-RU" sz="2400"/>
              <a:t>	</a:t>
            </a:r>
            <a:r>
              <a:rPr lang="ru-RU" sz="3000"/>
              <a:t>Различают </a:t>
            </a:r>
            <a:r>
              <a:rPr lang="ru-RU" sz="3000">
                <a:solidFill>
                  <a:srgbClr val="FF0000"/>
                </a:solidFill>
              </a:rPr>
              <a:t>пять видов движения</a:t>
            </a:r>
            <a:r>
              <a:rPr lang="ru-RU" sz="3000"/>
              <a:t> твердого тела:</a:t>
            </a:r>
          </a:p>
          <a:p>
            <a:pPr indent="342900" algn="just">
              <a:tabLst>
                <a:tab pos="914400" algn="l"/>
              </a:tabLst>
            </a:pPr>
            <a:r>
              <a:rPr lang="ru-RU" sz="3000" i="1"/>
              <a:t>	</a:t>
            </a:r>
            <a:r>
              <a:rPr lang="ru-RU" sz="3000" b="1"/>
              <a:t>- поступательное;</a:t>
            </a:r>
          </a:p>
          <a:p>
            <a:pPr indent="342900" algn="just">
              <a:tabLst>
                <a:tab pos="914400" algn="l"/>
              </a:tabLst>
            </a:pPr>
            <a:r>
              <a:rPr lang="ru-RU" sz="3000" b="1"/>
              <a:t>	- вращательное вокруг неподвижной оси;</a:t>
            </a:r>
          </a:p>
          <a:p>
            <a:pPr indent="342900" algn="just">
              <a:tabLst>
                <a:tab pos="914400" algn="l"/>
              </a:tabLst>
            </a:pPr>
            <a:r>
              <a:rPr lang="ru-RU" sz="3000" b="1"/>
              <a:t>	- плоское;</a:t>
            </a:r>
          </a:p>
          <a:p>
            <a:pPr indent="342900" algn="just">
              <a:tabLst>
                <a:tab pos="914400" algn="l"/>
              </a:tabLst>
            </a:pPr>
            <a:r>
              <a:rPr lang="ru-RU" sz="3000" b="1"/>
              <a:t>	- вокруг неподвижной точки;</a:t>
            </a:r>
          </a:p>
          <a:p>
            <a:pPr indent="342900" algn="just">
              <a:tabLst>
                <a:tab pos="914400" algn="l"/>
              </a:tabLst>
            </a:pPr>
            <a:r>
              <a:rPr lang="ru-RU" sz="3000" b="1"/>
              <a:t>	- свободное.</a:t>
            </a:r>
          </a:p>
          <a:p>
            <a:pPr indent="342900" algn="just">
              <a:tabLst>
                <a:tab pos="914400" algn="l"/>
              </a:tabLst>
            </a:pPr>
            <a:r>
              <a:rPr lang="ru-RU" sz="3000" i="1"/>
              <a:t>	</a:t>
            </a:r>
            <a:r>
              <a:rPr lang="ru-RU" sz="3000" b="1" i="1">
                <a:solidFill>
                  <a:srgbClr val="FF0000"/>
                </a:solidFill>
              </a:rPr>
              <a:t>Поступательное</a:t>
            </a:r>
            <a:r>
              <a:rPr lang="ru-RU" sz="3000" b="1"/>
              <a:t> движение</a:t>
            </a:r>
            <a:r>
              <a:rPr lang="ru-RU" sz="3000" b="1" i="1"/>
              <a:t> и </a:t>
            </a:r>
            <a:r>
              <a:rPr lang="ru-RU" sz="3000" b="1" i="1">
                <a:solidFill>
                  <a:srgbClr val="FF0000"/>
                </a:solidFill>
              </a:rPr>
              <a:t>вращательное</a:t>
            </a:r>
            <a:r>
              <a:rPr lang="ru-RU" sz="3000" b="1" i="1"/>
              <a:t> </a:t>
            </a:r>
            <a:r>
              <a:rPr lang="ru-RU" sz="3000" b="1"/>
              <a:t>движение вокруг оси – основные виды движения твердого тела. </a:t>
            </a:r>
          </a:p>
          <a:p>
            <a:pPr indent="342900" algn="just">
              <a:tabLst>
                <a:tab pos="914400" algn="l"/>
              </a:tabLst>
            </a:pPr>
            <a:r>
              <a:rPr lang="ru-RU" sz="2800"/>
              <a:t>Остальные виды движения твердого тела можно свести к одному их этих основных видов или к их совокупности.</a:t>
            </a:r>
          </a:p>
        </p:txBody>
      </p:sp>
    </p:spTree>
    <p:extLst>
      <p:ext uri="{BB962C8B-B14F-4D97-AF65-F5344CB8AC3E}">
        <p14:creationId xmlns:p14="http://schemas.microsoft.com/office/powerpoint/2010/main" val="3464790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fade">
                                      <p:cBhvr>
                                        <p:cTn id="7" dur="770" decel="100000"/>
                                        <p:tgtEl>
                                          <p:spTgt spid="49156"/>
                                        </p:tgtEl>
                                      </p:cBhvr>
                                    </p:animEffect>
                                    <p:animScale>
                                      <p:cBhvr>
                                        <p:cTn id="8" dur="770" decel="100000"/>
                                        <p:tgtEl>
                                          <p:spTgt spid="49156"/>
                                        </p:tgtEl>
                                      </p:cBhvr>
                                      <p:from x="10000" y="10000"/>
                                      <p:to x="200000" y="450000"/>
                                    </p:animScale>
                                    <p:animScale>
                                      <p:cBhvr>
                                        <p:cTn id="9" dur="1230" accel="100000" fill="hold">
                                          <p:stCondLst>
                                            <p:cond delay="770"/>
                                          </p:stCondLst>
                                        </p:cTn>
                                        <p:tgtEl>
                                          <p:spTgt spid="49156"/>
                                        </p:tgtEl>
                                      </p:cBhvr>
                                      <p:from x="200000" y="450000"/>
                                      <p:to x="100000" y="100000"/>
                                    </p:animScale>
                                    <p:set>
                                      <p:cBhvr>
                                        <p:cTn id="10" dur="770" fill="hold"/>
                                        <p:tgtEl>
                                          <p:spTgt spid="49156"/>
                                        </p:tgtEl>
                                        <p:attrNameLst>
                                          <p:attrName>ppt_x</p:attrName>
                                        </p:attrNameLst>
                                      </p:cBhvr>
                                      <p:to>
                                        <p:strVal val="(0.5)"/>
                                      </p:to>
                                    </p:set>
                                    <p:anim from="(0.5)" to="(#ppt_x)" calcmode="lin" valueType="num">
                                      <p:cBhvr>
                                        <p:cTn id="11" dur="1230" accel="100000" fill="hold">
                                          <p:stCondLst>
                                            <p:cond delay="770"/>
                                          </p:stCondLst>
                                        </p:cTn>
                                        <p:tgtEl>
                                          <p:spTgt spid="49156"/>
                                        </p:tgtEl>
                                        <p:attrNameLst>
                                          <p:attrName>ppt_x</p:attrName>
                                        </p:attrNameLst>
                                      </p:cBhvr>
                                    </p:anim>
                                    <p:set>
                                      <p:cBhvr>
                                        <p:cTn id="12" dur="770" fill="hold"/>
                                        <p:tgtEl>
                                          <p:spTgt spid="49156"/>
                                        </p:tgtEl>
                                        <p:attrNameLst>
                                          <p:attrName>ppt_y</p:attrName>
                                        </p:attrNameLst>
                                      </p:cBhvr>
                                      <p:to>
                                        <p:strVal val="(#ppt_y+0.4)"/>
                                      </p:to>
                                    </p:set>
                                    <p:anim from="(#ppt_y+0.4)" to="(#ppt_y)" calcmode="lin" valueType="num">
                                      <p:cBhvr>
                                        <p:cTn id="13" dur="1230" accel="100000" fill="hold">
                                          <p:stCondLst>
                                            <p:cond delay="770"/>
                                          </p:stCondLst>
                                        </p:cTn>
                                        <p:tgtEl>
                                          <p:spTgt spid="4915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5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a:xfrm>
            <a:off x="0" y="0"/>
            <a:ext cx="9144000" cy="1143000"/>
          </a:xfrm>
        </p:spPr>
        <p:txBody>
          <a:bodyPr>
            <a:normAutofit/>
          </a:bodyPr>
          <a:lstStyle/>
          <a:p>
            <a:pPr eaLnBrk="1" hangingPunct="1"/>
            <a:r>
              <a:rPr lang="ru-RU" sz="2400" b="1" dirty="0" smtClean="0">
                <a:solidFill>
                  <a:srgbClr val="0000FF"/>
                </a:solidFill>
              </a:rPr>
              <a:t>Поступательное движение твердого тела</a:t>
            </a:r>
          </a:p>
        </p:txBody>
      </p:sp>
      <p:sp>
        <p:nvSpPr>
          <p:cNvPr id="74756" name="Номер слайда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1C5FBE2-3459-4AE2-94BA-F7BEE1B8F924}" type="slidenum">
              <a:rPr lang="ru-RU" smtClean="0"/>
              <a:pPr eaLnBrk="1" hangingPunct="1"/>
              <a:t>50</a:t>
            </a:fld>
            <a:endParaRPr lang="ru-RU" smtClean="0"/>
          </a:p>
        </p:txBody>
      </p:sp>
      <p:sp>
        <p:nvSpPr>
          <p:cNvPr id="51205" name="Rectangle 5"/>
          <p:cNvSpPr>
            <a:spLocks noChangeArrowheads="1"/>
          </p:cNvSpPr>
          <p:nvPr/>
        </p:nvSpPr>
        <p:spPr bwMode="auto">
          <a:xfrm>
            <a:off x="0" y="1214438"/>
            <a:ext cx="91440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800"/>
              <a:t>	</a:t>
            </a:r>
            <a:r>
              <a:rPr lang="ru-RU" sz="2800" b="1" i="1">
                <a:solidFill>
                  <a:srgbClr val="FF0000"/>
                </a:solidFill>
              </a:rPr>
              <a:t>Поступательное движение </a:t>
            </a:r>
            <a:r>
              <a:rPr lang="ru-RU" sz="2800" b="1" i="1"/>
              <a:t>– </a:t>
            </a:r>
            <a:r>
              <a:rPr lang="ru-RU" sz="2800" i="1"/>
              <a:t>это такое движение твердого тела, при котором любая прямая, связанная с телом, остается параллельной своему начальному положению и при этом, все точки твердого тела совершают </a:t>
            </a:r>
            <a:r>
              <a:rPr lang="ru-RU" sz="2800" b="1" i="1"/>
              <a:t>равные перемещения</a:t>
            </a:r>
            <a:r>
              <a:rPr lang="en-US" sz="2800" b="1" i="1"/>
              <a:t>.</a:t>
            </a:r>
            <a:endParaRPr lang="ru-RU" sz="2800"/>
          </a:p>
        </p:txBody>
      </p:sp>
      <p:pic>
        <p:nvPicPr>
          <p:cNvPr id="74757" name="Picture 5" descr="Резервная_копия_Поступательное дви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950" y="4005263"/>
            <a:ext cx="3679825"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621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fade">
                                      <p:cBhvr>
                                        <p:cTn id="7" dur="770" decel="100000"/>
                                        <p:tgtEl>
                                          <p:spTgt spid="51204"/>
                                        </p:tgtEl>
                                      </p:cBhvr>
                                    </p:animEffect>
                                    <p:animScale>
                                      <p:cBhvr>
                                        <p:cTn id="8" dur="770" decel="100000"/>
                                        <p:tgtEl>
                                          <p:spTgt spid="51204"/>
                                        </p:tgtEl>
                                      </p:cBhvr>
                                      <p:from x="10000" y="10000"/>
                                      <p:to x="200000" y="450000"/>
                                    </p:animScale>
                                    <p:animScale>
                                      <p:cBhvr>
                                        <p:cTn id="9" dur="1230" accel="100000" fill="hold">
                                          <p:stCondLst>
                                            <p:cond delay="770"/>
                                          </p:stCondLst>
                                        </p:cTn>
                                        <p:tgtEl>
                                          <p:spTgt spid="51204"/>
                                        </p:tgtEl>
                                      </p:cBhvr>
                                      <p:from x="200000" y="450000"/>
                                      <p:to x="100000" y="100000"/>
                                    </p:animScale>
                                    <p:set>
                                      <p:cBhvr>
                                        <p:cTn id="10" dur="770" fill="hold"/>
                                        <p:tgtEl>
                                          <p:spTgt spid="51204"/>
                                        </p:tgtEl>
                                        <p:attrNameLst>
                                          <p:attrName>ppt_x</p:attrName>
                                        </p:attrNameLst>
                                      </p:cBhvr>
                                      <p:to>
                                        <p:strVal val="(0.5)"/>
                                      </p:to>
                                    </p:set>
                                    <p:anim from="(0.5)" to="(#ppt_x)" calcmode="lin" valueType="num">
                                      <p:cBhvr>
                                        <p:cTn id="11" dur="1230" accel="100000" fill="hold">
                                          <p:stCondLst>
                                            <p:cond delay="770"/>
                                          </p:stCondLst>
                                        </p:cTn>
                                        <p:tgtEl>
                                          <p:spTgt spid="51204"/>
                                        </p:tgtEl>
                                        <p:attrNameLst>
                                          <p:attrName>ppt_x</p:attrName>
                                        </p:attrNameLst>
                                      </p:cBhvr>
                                    </p:anim>
                                    <p:set>
                                      <p:cBhvr>
                                        <p:cTn id="12" dur="770" fill="hold"/>
                                        <p:tgtEl>
                                          <p:spTgt spid="51204"/>
                                        </p:tgtEl>
                                        <p:attrNameLst>
                                          <p:attrName>ppt_y</p:attrName>
                                        </p:attrNameLst>
                                      </p:cBhvr>
                                      <p:to>
                                        <p:strVal val="(#ppt_y+0.4)"/>
                                      </p:to>
                                    </p:set>
                                    <p:anim from="(#ppt_y+0.4)" to="(#ppt_y)" calcmode="lin" valueType="num">
                                      <p:cBhvr>
                                        <p:cTn id="13" dur="1230" accel="100000" fill="hold">
                                          <p:stCondLst>
                                            <p:cond delay="770"/>
                                          </p:stCondLst>
                                        </p:cTn>
                                        <p:tgtEl>
                                          <p:spTgt spid="51204"/>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1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5120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Прямоугольник 2"/>
          <p:cNvSpPr>
            <a:spLocks noChangeArrowheads="1"/>
          </p:cNvSpPr>
          <p:nvPr/>
        </p:nvSpPr>
        <p:spPr bwMode="auto">
          <a:xfrm>
            <a:off x="0" y="214313"/>
            <a:ext cx="9144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3200"/>
              <a:t>     </a:t>
            </a:r>
            <a:r>
              <a:rPr lang="ru-RU" sz="3200"/>
              <a:t>Скорости и ускорения </a:t>
            </a:r>
            <a:r>
              <a:rPr lang="ru-RU" sz="3200" i="1"/>
              <a:t>всех точек</a:t>
            </a:r>
            <a:r>
              <a:rPr lang="ru-RU" sz="3200"/>
              <a:t> твердого тела в данный момент времени </a:t>
            </a:r>
            <a:r>
              <a:rPr lang="en-US" sz="3200" i="1"/>
              <a:t>t</a:t>
            </a:r>
            <a:r>
              <a:rPr lang="ru-RU" sz="3200"/>
              <a:t> одинаковы. </a:t>
            </a:r>
            <a:r>
              <a:rPr lang="ru-RU" sz="3200">
                <a:solidFill>
                  <a:srgbClr val="0000FF"/>
                </a:solidFill>
              </a:rPr>
              <a:t>Это позволяет свести изучение поступательного движения твердого тела к изучению движения отдельной точки</a:t>
            </a:r>
            <a:r>
              <a:rPr lang="ru-RU" sz="3200"/>
              <a:t>, т.е. к задаче кинематики материальной точки, подробно рассмотренной в прошлом разделе.</a:t>
            </a:r>
          </a:p>
        </p:txBody>
      </p:sp>
      <p:sp>
        <p:nvSpPr>
          <p:cNvPr id="75779" name="Номер слайда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665BBE0-4C0B-492A-BA00-09564307B104}" type="slidenum">
              <a:rPr lang="ru-RU" smtClean="0"/>
              <a:pPr eaLnBrk="1" hangingPunct="1"/>
              <a:t>51</a:t>
            </a:fld>
            <a:endParaRPr lang="ru-RU" smtClean="0"/>
          </a:p>
        </p:txBody>
      </p:sp>
      <p:pic>
        <p:nvPicPr>
          <p:cNvPr id="75780" name="Picture 5" descr="Резервная_копия_Поступательное дви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3898900"/>
            <a:ext cx="3816350"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1339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7"/>
          <p:cNvSpPr>
            <a:spLocks noChangeArrowheads="1"/>
          </p:cNvSpPr>
          <p:nvPr/>
        </p:nvSpPr>
        <p:spPr bwMode="auto">
          <a:xfrm>
            <a:off x="0" y="87838"/>
            <a:ext cx="914400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3600" dirty="0"/>
              <a:t>	</a:t>
            </a:r>
            <a:r>
              <a:rPr lang="ru-RU" sz="3600" dirty="0"/>
              <a:t>При </a:t>
            </a:r>
            <a:r>
              <a:rPr lang="ru-RU" sz="3600" b="1" i="1" dirty="0">
                <a:solidFill>
                  <a:srgbClr val="FF0000"/>
                </a:solidFill>
              </a:rPr>
              <a:t>вращательном движении</a:t>
            </a:r>
            <a:r>
              <a:rPr lang="ru-RU" sz="3600" dirty="0"/>
              <a:t> все точки тела движутся по окружностям, центры которых лежат на одной и той же прямой      , называемой </a:t>
            </a:r>
            <a:r>
              <a:rPr lang="ru-RU" sz="3600" i="1" dirty="0">
                <a:solidFill>
                  <a:srgbClr val="FF0000"/>
                </a:solidFill>
              </a:rPr>
              <a:t>осью </a:t>
            </a:r>
            <a:r>
              <a:rPr lang="en-US" sz="3600" i="1" dirty="0">
                <a:solidFill>
                  <a:srgbClr val="FF0000"/>
                </a:solidFill>
              </a:rPr>
              <a:t>  </a:t>
            </a:r>
            <a:r>
              <a:rPr lang="ru-RU" sz="3600" i="1" dirty="0">
                <a:solidFill>
                  <a:srgbClr val="FF0000"/>
                </a:solidFill>
              </a:rPr>
              <a:t>вращения</a:t>
            </a:r>
            <a:r>
              <a:rPr lang="ru-RU" sz="3600" i="1" dirty="0"/>
              <a:t> </a:t>
            </a:r>
            <a:endParaRPr lang="ru-RU" sz="2400" dirty="0"/>
          </a:p>
          <a:p>
            <a:pPr algn="just"/>
            <a:r>
              <a:rPr lang="ru-RU" sz="2800" dirty="0"/>
              <a:t>    Из определения вращательного движения ясно, что понятие вращательного движения для материальной точки неприемлемо.</a:t>
            </a:r>
          </a:p>
        </p:txBody>
      </p:sp>
      <p:sp>
        <p:nvSpPr>
          <p:cNvPr id="34820" name="Rectangle 9"/>
          <p:cNvSpPr>
            <a:spLocks noChangeArrowheads="1"/>
          </p:cNvSpPr>
          <p:nvPr/>
        </p:nvSpPr>
        <p:spPr bwMode="auto">
          <a:xfrm>
            <a:off x="-252413" y="3500438"/>
            <a:ext cx="9144001"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4818" name="Object 8"/>
          <p:cNvGraphicFramePr>
            <a:graphicFrameLocks noChangeAspect="1"/>
          </p:cNvGraphicFramePr>
          <p:nvPr>
            <p:extLst>
              <p:ext uri="{D42A27DB-BD31-4B8C-83A1-F6EECF244321}">
                <p14:modId xmlns:p14="http://schemas.microsoft.com/office/powerpoint/2010/main" val="582287172"/>
              </p:ext>
            </p:extLst>
          </p:nvPr>
        </p:nvGraphicFramePr>
        <p:xfrm>
          <a:off x="1691680" y="1940893"/>
          <a:ext cx="792163" cy="407987"/>
        </p:xfrm>
        <a:graphic>
          <a:graphicData uri="http://schemas.openxmlformats.org/presentationml/2006/ole">
            <mc:AlternateContent xmlns:mc="http://schemas.openxmlformats.org/markup-compatibility/2006">
              <mc:Choice xmlns:v="urn:schemas-microsoft-com:vml" Requires="v">
                <p:oleObj spid="_x0000_s36874" name="Формула" r:id="rId3" imgW="634680" imgH="330120" progId="Equation.3">
                  <p:embed/>
                </p:oleObj>
              </mc:Choice>
              <mc:Fallback>
                <p:oleObj name="Формула" r:id="rId3" imgW="634680" imgH="330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940893"/>
                        <a:ext cx="792163" cy="407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822" name="Номер слайда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EDE9366-9CA4-4148-8D68-BA2A641E56BA}" type="slidenum">
              <a:rPr lang="ru-RU" smtClean="0"/>
              <a:pPr eaLnBrk="1" hangingPunct="1"/>
              <a:t>52</a:t>
            </a:fld>
            <a:endParaRPr lang="ru-RU" smtClean="0"/>
          </a:p>
        </p:txBody>
      </p:sp>
      <p:pic>
        <p:nvPicPr>
          <p:cNvPr id="34823" name="Picture 7" descr="Вращательное движение тела"/>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3833813"/>
            <a:ext cx="1582738"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78036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0" y="0"/>
            <a:ext cx="9540552" cy="620688"/>
          </a:xfrm>
        </p:spPr>
        <p:txBody>
          <a:bodyPr>
            <a:normAutofit/>
          </a:bodyPr>
          <a:lstStyle/>
          <a:p>
            <a:pPr algn="ctr" eaLnBrk="1" hangingPunct="1"/>
            <a:r>
              <a:rPr lang="ru-RU" sz="2000" b="1" dirty="0" smtClean="0">
                <a:solidFill>
                  <a:srgbClr val="0000FF"/>
                </a:solidFill>
              </a:rPr>
              <a:t>Вращательное движение вокруг неподвижной оси</a:t>
            </a:r>
          </a:p>
        </p:txBody>
      </p:sp>
      <p:sp>
        <p:nvSpPr>
          <p:cNvPr id="76806" name="Номер слайда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64CA632-F8B2-49C1-A28E-AED1AFF3F30D}" type="slidenum">
              <a:rPr lang="ru-RU" smtClean="0"/>
              <a:pPr eaLnBrk="1" hangingPunct="1"/>
              <a:t>53</a:t>
            </a:fld>
            <a:endParaRPr lang="ru-RU" smtClean="0"/>
          </a:p>
        </p:txBody>
      </p:sp>
      <p:pic>
        <p:nvPicPr>
          <p:cNvPr id="76803" name="Picture 8" descr="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1513" y="2708275"/>
            <a:ext cx="3392487"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11"/>
          <p:cNvSpPr>
            <a:spLocks noChangeArrowheads="1"/>
          </p:cNvSpPr>
          <p:nvPr/>
        </p:nvSpPr>
        <p:spPr bwMode="auto">
          <a:xfrm>
            <a:off x="0" y="981075"/>
            <a:ext cx="9144000"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i="1"/>
              <a:t>	</a:t>
            </a:r>
            <a:r>
              <a:rPr lang="ru-RU" sz="2800" i="1"/>
              <a:t>Движение твердого тела, при котором две его точки О и О' остаются неподвижными, называется </a:t>
            </a:r>
            <a:r>
              <a:rPr lang="ru-RU" sz="2800" b="1" i="1"/>
              <a:t>вращательным движением вокруг неподвижной оси</a:t>
            </a:r>
            <a:r>
              <a:rPr lang="ru-RU" sz="2800" i="1"/>
              <a:t>, а неподвижную прямую ОО' называют </a:t>
            </a:r>
            <a:r>
              <a:rPr lang="ru-RU" sz="2800" b="1" i="1"/>
              <a:t>осью вращения</a:t>
            </a:r>
            <a:r>
              <a:rPr lang="ru-RU" sz="2800" i="1"/>
              <a:t>. </a:t>
            </a:r>
            <a:endParaRPr lang="ru-RU" sz="2800"/>
          </a:p>
          <a:p>
            <a:pPr algn="just"/>
            <a:r>
              <a:rPr lang="ru-RU" sz="2800"/>
              <a:t>  </a:t>
            </a:r>
          </a:p>
          <a:p>
            <a:pPr algn="just"/>
            <a:r>
              <a:rPr lang="ru-RU" sz="2800"/>
              <a:t> Пусть абсолютно твердое</a:t>
            </a:r>
          </a:p>
          <a:p>
            <a:pPr algn="just"/>
            <a:r>
              <a:rPr lang="ru-RU" sz="2800"/>
              <a:t> тело вращается вокруг </a:t>
            </a:r>
          </a:p>
          <a:p>
            <a:pPr algn="just"/>
            <a:r>
              <a:rPr lang="ru-RU" sz="2800"/>
              <a:t>неподвижной оси </a:t>
            </a:r>
            <a:r>
              <a:rPr lang="ru-RU" sz="2800" i="1"/>
              <a:t>ОО'</a:t>
            </a:r>
            <a:r>
              <a:rPr lang="ru-RU" sz="2800"/>
              <a:t> </a:t>
            </a:r>
          </a:p>
        </p:txBody>
      </p:sp>
    </p:spTree>
    <p:extLst>
      <p:ext uri="{BB962C8B-B14F-4D97-AF65-F5344CB8AC3E}">
        <p14:creationId xmlns:p14="http://schemas.microsoft.com/office/powerpoint/2010/main" val="3875511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fade">
                                      <p:cBhvr>
                                        <p:cTn id="7" dur="770" decel="100000"/>
                                        <p:tgtEl>
                                          <p:spTgt spid="53252"/>
                                        </p:tgtEl>
                                      </p:cBhvr>
                                    </p:animEffect>
                                    <p:animScale>
                                      <p:cBhvr>
                                        <p:cTn id="8" dur="770" decel="100000"/>
                                        <p:tgtEl>
                                          <p:spTgt spid="53252"/>
                                        </p:tgtEl>
                                      </p:cBhvr>
                                      <p:from x="10000" y="10000"/>
                                      <p:to x="200000" y="450000"/>
                                    </p:animScale>
                                    <p:animScale>
                                      <p:cBhvr>
                                        <p:cTn id="9" dur="1230" accel="100000" fill="hold">
                                          <p:stCondLst>
                                            <p:cond delay="770"/>
                                          </p:stCondLst>
                                        </p:cTn>
                                        <p:tgtEl>
                                          <p:spTgt spid="53252"/>
                                        </p:tgtEl>
                                      </p:cBhvr>
                                      <p:from x="200000" y="450000"/>
                                      <p:to x="100000" y="100000"/>
                                    </p:animScale>
                                    <p:set>
                                      <p:cBhvr>
                                        <p:cTn id="10" dur="770" fill="hold"/>
                                        <p:tgtEl>
                                          <p:spTgt spid="53252"/>
                                        </p:tgtEl>
                                        <p:attrNameLst>
                                          <p:attrName>ppt_x</p:attrName>
                                        </p:attrNameLst>
                                      </p:cBhvr>
                                      <p:to>
                                        <p:strVal val="(0.5)"/>
                                      </p:to>
                                    </p:set>
                                    <p:anim from="(0.5)" to="(#ppt_x)" calcmode="lin" valueType="num">
                                      <p:cBhvr>
                                        <p:cTn id="11" dur="1230" accel="100000" fill="hold">
                                          <p:stCondLst>
                                            <p:cond delay="770"/>
                                          </p:stCondLst>
                                        </p:cTn>
                                        <p:tgtEl>
                                          <p:spTgt spid="53252"/>
                                        </p:tgtEl>
                                        <p:attrNameLst>
                                          <p:attrName>ppt_x</p:attrName>
                                        </p:attrNameLst>
                                      </p:cBhvr>
                                    </p:anim>
                                    <p:set>
                                      <p:cBhvr>
                                        <p:cTn id="12" dur="770" fill="hold"/>
                                        <p:tgtEl>
                                          <p:spTgt spid="53252"/>
                                        </p:tgtEl>
                                        <p:attrNameLst>
                                          <p:attrName>ppt_y</p:attrName>
                                        </p:attrNameLst>
                                      </p:cBhvr>
                                      <p:to>
                                        <p:strVal val="(#ppt_y+0.4)"/>
                                      </p:to>
                                    </p:set>
                                    <p:anim from="(#ppt_y+0.4)" to="(#ppt_y)" calcmode="lin" valueType="num">
                                      <p:cBhvr>
                                        <p:cTn id="13" dur="1230" accel="100000" fill="hold">
                                          <p:stCondLst>
                                            <p:cond delay="770"/>
                                          </p:stCondLst>
                                        </p:cTn>
                                        <p:tgtEl>
                                          <p:spTgt spid="5325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8"/>
          <p:cNvSpPr>
            <a:spLocks noChangeArrowheads="1"/>
          </p:cNvSpPr>
          <p:nvPr/>
        </p:nvSpPr>
        <p:spPr bwMode="auto">
          <a:xfrm>
            <a:off x="0" y="12700"/>
            <a:ext cx="9144000" cy="649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a:t>	</a:t>
            </a:r>
            <a:r>
              <a:rPr lang="ru-RU" sz="2800"/>
              <a:t>Проследим за некоторой точкой </a:t>
            </a:r>
            <a:r>
              <a:rPr lang="ru-RU" sz="2800" i="1"/>
              <a:t>М</a:t>
            </a:r>
            <a:r>
              <a:rPr lang="ru-RU" sz="2800"/>
              <a:t> этого твердого тела. За время       </a:t>
            </a:r>
            <a:r>
              <a:rPr lang="ru-RU" sz="2800" i="1"/>
              <a:t> </a:t>
            </a:r>
            <a:r>
              <a:rPr lang="ru-RU" sz="2800"/>
              <a:t>точка </a:t>
            </a:r>
            <a:r>
              <a:rPr lang="ru-RU" sz="2800" i="1"/>
              <a:t>М</a:t>
            </a:r>
            <a:r>
              <a:rPr lang="ru-RU" sz="2800"/>
              <a:t> совершает элементарное перемещение</a:t>
            </a:r>
          </a:p>
          <a:p>
            <a:pPr algn="just"/>
            <a:r>
              <a:rPr lang="ru-RU" sz="2800"/>
              <a:t>	При том же самом угле поворота         другая точка, отстоящая от оси на большее или меньшее расстояния, совершает другое перемещение. Следовательно, ни само перемещение некоторой точки твердого тела,</a:t>
            </a:r>
          </a:p>
          <a:p>
            <a:pPr algn="just"/>
            <a:r>
              <a:rPr lang="ru-RU" sz="2800"/>
              <a:t> </a:t>
            </a:r>
            <a:r>
              <a:rPr lang="en-US" sz="2800"/>
              <a:t>	</a:t>
            </a:r>
            <a:r>
              <a:rPr lang="ru-RU" sz="2800"/>
              <a:t>ни первая   производная</a:t>
            </a:r>
          </a:p>
          <a:p>
            <a:pPr algn="just"/>
            <a:r>
              <a:rPr lang="ru-RU" sz="2800"/>
              <a:t>   </a:t>
            </a:r>
          </a:p>
          <a:p>
            <a:pPr algn="just"/>
            <a:r>
              <a:rPr lang="ru-RU" sz="2800"/>
              <a:t>      ни вторая производная</a:t>
            </a:r>
          </a:p>
          <a:p>
            <a:pPr algn="just"/>
            <a:r>
              <a:rPr lang="ru-RU" sz="2800"/>
              <a:t> </a:t>
            </a:r>
          </a:p>
          <a:p>
            <a:pPr algn="just"/>
            <a:r>
              <a:rPr lang="ru-RU" sz="2800"/>
              <a:t>      не могут  служить    </a:t>
            </a:r>
          </a:p>
          <a:p>
            <a:pPr algn="just"/>
            <a:r>
              <a:rPr lang="ru-RU" sz="2800"/>
              <a:t>      характеристикой движения</a:t>
            </a:r>
          </a:p>
          <a:p>
            <a:pPr algn="just"/>
            <a:r>
              <a:rPr lang="ru-RU" sz="2800"/>
              <a:t>      всего твердого тела.</a:t>
            </a:r>
          </a:p>
        </p:txBody>
      </p:sp>
      <p:sp>
        <p:nvSpPr>
          <p:cNvPr id="35847"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5842" name="Object 9"/>
          <p:cNvGraphicFramePr>
            <a:graphicFrameLocks noChangeAspect="1"/>
          </p:cNvGraphicFramePr>
          <p:nvPr/>
        </p:nvGraphicFramePr>
        <p:xfrm>
          <a:off x="4716463" y="404813"/>
          <a:ext cx="482600" cy="457200"/>
        </p:xfrm>
        <a:graphic>
          <a:graphicData uri="http://schemas.openxmlformats.org/presentationml/2006/ole">
            <mc:AlternateContent xmlns:mc="http://schemas.openxmlformats.org/markup-compatibility/2006">
              <mc:Choice xmlns:v="urn:schemas-microsoft-com:vml" Requires="v">
                <p:oleObj spid="_x0000_s37918" name="Формула" r:id="rId3" imgW="482400" imgH="457200" progId="Equation.3">
                  <p:embed/>
                </p:oleObj>
              </mc:Choice>
              <mc:Fallback>
                <p:oleObj name="Формула" r:id="rId3" imgW="482400" imgH="457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404813"/>
                        <a:ext cx="4826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8" name="Rectangle 12"/>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5843" name="Object 11"/>
          <p:cNvGraphicFramePr>
            <a:graphicFrameLocks noChangeAspect="1"/>
          </p:cNvGraphicFramePr>
          <p:nvPr/>
        </p:nvGraphicFramePr>
        <p:xfrm>
          <a:off x="7142163" y="1223963"/>
          <a:ext cx="742950" cy="714375"/>
        </p:xfrm>
        <a:graphic>
          <a:graphicData uri="http://schemas.openxmlformats.org/presentationml/2006/ole">
            <mc:AlternateContent xmlns:mc="http://schemas.openxmlformats.org/markup-compatibility/2006">
              <mc:Choice xmlns:v="urn:schemas-microsoft-com:vml" Requires="v">
                <p:oleObj spid="_x0000_s37919" name="Формула" r:id="rId5" imgW="241200" imgH="228600" progId="Equation.3">
                  <p:embed/>
                </p:oleObj>
              </mc:Choice>
              <mc:Fallback>
                <p:oleObj name="Формула" r:id="rId5" imgW="2412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2163" y="1223963"/>
                        <a:ext cx="742950"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9"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5844" name="Object 13"/>
          <p:cNvGraphicFramePr>
            <a:graphicFrameLocks noChangeAspect="1"/>
          </p:cNvGraphicFramePr>
          <p:nvPr/>
        </p:nvGraphicFramePr>
        <p:xfrm>
          <a:off x="5303838" y="3140075"/>
          <a:ext cx="420687" cy="936625"/>
        </p:xfrm>
        <a:graphic>
          <a:graphicData uri="http://schemas.openxmlformats.org/presentationml/2006/ole">
            <mc:AlternateContent xmlns:mc="http://schemas.openxmlformats.org/markup-compatibility/2006">
              <mc:Choice xmlns:v="urn:schemas-microsoft-com:vml" Requires="v">
                <p:oleObj spid="_x0000_s37920" name="Формула" r:id="rId7" imgW="571320" imgH="1257120" progId="Equation.3">
                  <p:embed/>
                </p:oleObj>
              </mc:Choice>
              <mc:Fallback>
                <p:oleObj name="Формула" r:id="rId7" imgW="571320" imgH="12571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838" y="3140075"/>
                        <a:ext cx="4206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50" name="Rectangle 16"/>
          <p:cNvSpPr>
            <a:spLocks noChangeArrowheads="1"/>
          </p:cNvSpPr>
          <p:nvPr/>
        </p:nvSpPr>
        <p:spPr bwMode="auto">
          <a:xfrm>
            <a:off x="0" y="3186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5845" name="Object 15"/>
          <p:cNvGraphicFramePr>
            <a:graphicFrameLocks noChangeAspect="1"/>
          </p:cNvGraphicFramePr>
          <p:nvPr/>
        </p:nvGraphicFramePr>
        <p:xfrm>
          <a:off x="4714875" y="4071938"/>
          <a:ext cx="581025" cy="1008062"/>
        </p:xfrm>
        <a:graphic>
          <a:graphicData uri="http://schemas.openxmlformats.org/presentationml/2006/ole">
            <mc:AlternateContent xmlns:mc="http://schemas.openxmlformats.org/markup-compatibility/2006">
              <mc:Choice xmlns:v="urn:schemas-microsoft-com:vml" Requires="v">
                <p:oleObj spid="_x0000_s37921" name="Формула" r:id="rId9" imgW="736560" imgH="1257120" progId="Equation.3">
                  <p:embed/>
                </p:oleObj>
              </mc:Choice>
              <mc:Fallback>
                <p:oleObj name="Формула" r:id="rId9" imgW="736560" imgH="125712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4875" y="4071938"/>
                        <a:ext cx="581025" cy="1008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5851" name="Picture 17" descr="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88050" y="2997200"/>
            <a:ext cx="315595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Номер слайда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1A441F4-4321-4720-9561-3E0E8A069F92}" type="slidenum">
              <a:rPr lang="ru-RU" smtClean="0"/>
              <a:pPr eaLnBrk="1" hangingPunct="1"/>
              <a:t>54</a:t>
            </a:fld>
            <a:endParaRPr lang="ru-RU" smtClean="0"/>
          </a:p>
        </p:txBody>
      </p:sp>
    </p:spTree>
    <p:extLst>
      <p:ext uri="{BB962C8B-B14F-4D97-AF65-F5344CB8AC3E}">
        <p14:creationId xmlns:p14="http://schemas.microsoft.com/office/powerpoint/2010/main" val="2637345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2" name="Rectangle 16"/>
          <p:cNvSpPr>
            <a:spLocks noChangeArrowheads="1"/>
          </p:cNvSpPr>
          <p:nvPr/>
        </p:nvSpPr>
        <p:spPr bwMode="auto">
          <a:xfrm>
            <a:off x="0" y="0"/>
            <a:ext cx="9144000"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42900"/>
            <a:r>
              <a:rPr lang="ru-RU" sz="2800"/>
              <a:t>	</a:t>
            </a:r>
            <a:r>
              <a:rPr lang="ru-RU" sz="2800" b="1">
                <a:solidFill>
                  <a:srgbClr val="0000FF"/>
                </a:solidFill>
              </a:rPr>
              <a:t>У</a:t>
            </a:r>
            <a:r>
              <a:rPr lang="ru-RU" sz="2800" b="1" i="1">
                <a:solidFill>
                  <a:srgbClr val="0000FF"/>
                </a:solidFill>
              </a:rPr>
              <a:t>гол поворота</a:t>
            </a:r>
            <a:r>
              <a:rPr lang="ru-RU" sz="2800" i="1"/>
              <a:t>          </a:t>
            </a:r>
            <a:r>
              <a:rPr lang="ru-RU" sz="2800"/>
              <a:t>характеризует</a:t>
            </a:r>
            <a:r>
              <a:rPr lang="ru-RU" sz="2800" i="1"/>
              <a:t> переме-щения всего тела за время </a:t>
            </a:r>
            <a:r>
              <a:rPr lang="en-US" sz="2800"/>
              <a:t>d</a:t>
            </a:r>
            <a:r>
              <a:rPr lang="en-US" sz="2800" i="1"/>
              <a:t>t</a:t>
            </a:r>
            <a:r>
              <a:rPr lang="ru-RU" sz="2800" i="1"/>
              <a:t>  (</a:t>
            </a:r>
            <a:r>
              <a:rPr lang="ru-RU" sz="2800" b="1">
                <a:solidFill>
                  <a:srgbClr val="FF0000"/>
                </a:solidFill>
              </a:rPr>
              <a:t>угловой путь</a:t>
            </a:r>
            <a:r>
              <a:rPr lang="ru-RU" sz="2800" i="1"/>
              <a:t>)</a:t>
            </a:r>
            <a:r>
              <a:rPr lang="ru-RU" sz="2800"/>
              <a:t>	</a:t>
            </a:r>
          </a:p>
          <a:p>
            <a:pPr indent="342900"/>
            <a:endParaRPr lang="ru-RU" sz="2800"/>
          </a:p>
          <a:p>
            <a:pPr indent="342900"/>
            <a:r>
              <a:rPr lang="ru-RU" sz="2800"/>
              <a:t>Удобно ввести        </a:t>
            </a:r>
            <a:r>
              <a:rPr lang="ru-RU" sz="2800">
                <a:solidFill>
                  <a:srgbClr val="FF0000"/>
                </a:solidFill>
              </a:rPr>
              <a:t>– вектор элементарного поворота тела, численно равный       и направленный вдоль оси вращения </a:t>
            </a:r>
            <a:r>
              <a:rPr lang="ru-RU" sz="2800" i="1">
                <a:solidFill>
                  <a:srgbClr val="FF0000"/>
                </a:solidFill>
              </a:rPr>
              <a:t>ОО'</a:t>
            </a:r>
            <a:r>
              <a:rPr lang="ru-RU" sz="2800"/>
              <a:t> так, чтобы глядя вдоль вектора       мы видели </a:t>
            </a:r>
            <a:r>
              <a:rPr lang="ru-RU" sz="2800">
                <a:solidFill>
                  <a:srgbClr val="0000FF"/>
                </a:solidFill>
              </a:rPr>
              <a:t>вращение по часовой стрелке </a:t>
            </a:r>
            <a:r>
              <a:rPr lang="ru-RU" sz="2800"/>
              <a:t>(направление вектора                                                                                                                                                                                 и направление вращения связаны </a:t>
            </a:r>
          </a:p>
          <a:p>
            <a:pPr indent="342900"/>
            <a:r>
              <a:rPr lang="ru-RU" sz="2800"/>
              <a:t> </a:t>
            </a:r>
            <a:r>
              <a:rPr lang="ru-RU" sz="2800">
                <a:solidFill>
                  <a:srgbClr val="FF0000"/>
                </a:solidFill>
              </a:rPr>
              <a:t>правилом буравчика</a:t>
            </a:r>
            <a:r>
              <a:rPr lang="ru-RU" sz="2800"/>
              <a:t>).</a:t>
            </a:r>
          </a:p>
          <a:p>
            <a:pPr indent="342900"/>
            <a:r>
              <a:rPr lang="ru-RU" sz="2400"/>
              <a:t>	</a:t>
            </a:r>
          </a:p>
        </p:txBody>
      </p:sp>
      <p:sp>
        <p:nvSpPr>
          <p:cNvPr id="36873" name="Rectangle 1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6874" name="Rectangle 20"/>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6875" name="Rectangle 2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6866" name="Object 21"/>
          <p:cNvGraphicFramePr>
            <a:graphicFrameLocks noChangeAspect="1"/>
          </p:cNvGraphicFramePr>
          <p:nvPr/>
        </p:nvGraphicFramePr>
        <p:xfrm>
          <a:off x="3635375" y="0"/>
          <a:ext cx="720725" cy="696913"/>
        </p:xfrm>
        <a:graphic>
          <a:graphicData uri="http://schemas.openxmlformats.org/presentationml/2006/ole">
            <mc:AlternateContent xmlns:mc="http://schemas.openxmlformats.org/markup-compatibility/2006">
              <mc:Choice xmlns:v="urn:schemas-microsoft-com:vml" Requires="v">
                <p:oleObj spid="_x0000_s38956" name="Формула" r:id="rId3" imgW="241200" imgH="228600" progId="Equation.3">
                  <p:embed/>
                </p:oleObj>
              </mc:Choice>
              <mc:Fallback>
                <p:oleObj name="Формула" r:id="rId3" imgW="2412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0"/>
                        <a:ext cx="720725" cy="69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76" name="Rectangle 24"/>
          <p:cNvSpPr>
            <a:spLocks noChangeArrowheads="1"/>
          </p:cNvSpPr>
          <p:nvPr/>
        </p:nvSpPr>
        <p:spPr bwMode="auto">
          <a:xfrm>
            <a:off x="0"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6867" name="Object 23"/>
          <p:cNvGraphicFramePr>
            <a:graphicFrameLocks noChangeAspect="1"/>
          </p:cNvGraphicFramePr>
          <p:nvPr/>
        </p:nvGraphicFramePr>
        <p:xfrm>
          <a:off x="5651500" y="1773238"/>
          <a:ext cx="600075" cy="576262"/>
        </p:xfrm>
        <a:graphic>
          <a:graphicData uri="http://schemas.openxmlformats.org/presentationml/2006/ole">
            <mc:AlternateContent xmlns:mc="http://schemas.openxmlformats.org/markup-compatibility/2006">
              <mc:Choice xmlns:v="urn:schemas-microsoft-com:vml" Requires="v">
                <p:oleObj spid="_x0000_s38957" name="Формула" r:id="rId5" imgW="241200" imgH="228600" progId="Equation.3">
                  <p:embed/>
                </p:oleObj>
              </mc:Choice>
              <mc:Fallback>
                <p:oleObj name="Формула" r:id="rId5" imgW="2412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1500" y="1773238"/>
                        <a:ext cx="600075" cy="57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77" name="Rectangle 26"/>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6868" name="Object 25"/>
          <p:cNvGraphicFramePr>
            <a:graphicFrameLocks noChangeAspect="1"/>
          </p:cNvGraphicFramePr>
          <p:nvPr/>
        </p:nvGraphicFramePr>
        <p:xfrm>
          <a:off x="3851275" y="3068638"/>
          <a:ext cx="549275" cy="504825"/>
        </p:xfrm>
        <a:graphic>
          <a:graphicData uri="http://schemas.openxmlformats.org/presentationml/2006/ole">
            <mc:AlternateContent xmlns:mc="http://schemas.openxmlformats.org/markup-compatibility/2006">
              <mc:Choice xmlns:v="urn:schemas-microsoft-com:vml" Requires="v">
                <p:oleObj spid="_x0000_s38958" name="Формула" r:id="rId7" imgW="622080" imgH="571320" progId="Equation.3">
                  <p:embed/>
                </p:oleObj>
              </mc:Choice>
              <mc:Fallback>
                <p:oleObj name="Формула" r:id="rId7" imgW="622080" imgH="5713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1275" y="3068638"/>
                        <a:ext cx="549275"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78" name="Rectangle 28"/>
          <p:cNvSpPr>
            <a:spLocks noChangeArrowheads="1"/>
          </p:cNvSpPr>
          <p:nvPr/>
        </p:nvSpPr>
        <p:spPr bwMode="auto">
          <a:xfrm>
            <a:off x="179388" y="3357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6879" name="Rectangle 30"/>
          <p:cNvSpPr>
            <a:spLocks noChangeArrowheads="1"/>
          </p:cNvSpPr>
          <p:nvPr/>
        </p:nvSpPr>
        <p:spPr bwMode="auto">
          <a:xfrm>
            <a:off x="179388" y="32131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6869" name="Object 29"/>
          <p:cNvGraphicFramePr>
            <a:graphicFrameLocks noChangeAspect="1"/>
          </p:cNvGraphicFramePr>
          <p:nvPr/>
        </p:nvGraphicFramePr>
        <p:xfrm>
          <a:off x="2916238" y="1268413"/>
          <a:ext cx="576262" cy="530225"/>
        </p:xfrm>
        <a:graphic>
          <a:graphicData uri="http://schemas.openxmlformats.org/presentationml/2006/ole">
            <mc:AlternateContent xmlns:mc="http://schemas.openxmlformats.org/markup-compatibility/2006">
              <mc:Choice xmlns:v="urn:schemas-microsoft-com:vml" Requires="v">
                <p:oleObj spid="_x0000_s38959" name="Формула" r:id="rId9" imgW="622080" imgH="571320" progId="Equation.3">
                  <p:embed/>
                </p:oleObj>
              </mc:Choice>
              <mc:Fallback>
                <p:oleObj name="Формула" r:id="rId9" imgW="622080" imgH="57132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6238" y="1268413"/>
                        <a:ext cx="576262" cy="53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6880" name="Picture 33" descr="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88050" y="3071813"/>
            <a:ext cx="315595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6870" name="Object 34"/>
          <p:cNvGraphicFramePr>
            <a:graphicFrameLocks noChangeAspect="1"/>
          </p:cNvGraphicFramePr>
          <p:nvPr/>
        </p:nvGraphicFramePr>
        <p:xfrm>
          <a:off x="1403350" y="2636838"/>
          <a:ext cx="547688" cy="504825"/>
        </p:xfrm>
        <a:graphic>
          <a:graphicData uri="http://schemas.openxmlformats.org/presentationml/2006/ole">
            <mc:AlternateContent xmlns:mc="http://schemas.openxmlformats.org/markup-compatibility/2006">
              <mc:Choice xmlns:v="urn:schemas-microsoft-com:vml" Requires="v">
                <p:oleObj spid="_x0000_s38960" name="Формула" r:id="rId12" imgW="622080" imgH="571320" progId="Equation.3">
                  <p:embed/>
                </p:oleObj>
              </mc:Choice>
              <mc:Fallback>
                <p:oleObj name="Формула" r:id="rId12" imgW="622080" imgH="57132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350" y="2636838"/>
                        <a:ext cx="547688"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81" name="Номер слайда 1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0B9F9AD-3F2F-46AD-889B-042F62BCD5FD}" type="slidenum">
              <a:rPr lang="ru-RU" smtClean="0"/>
              <a:pPr eaLnBrk="1" hangingPunct="1"/>
              <a:t>55</a:t>
            </a:fld>
            <a:endParaRPr lang="ru-RU" smtClean="0"/>
          </a:p>
        </p:txBody>
      </p:sp>
      <p:graphicFrame>
        <p:nvGraphicFramePr>
          <p:cNvPr id="36871" name="Object 5"/>
          <p:cNvGraphicFramePr>
            <a:graphicFrameLocks noChangeAspect="1"/>
          </p:cNvGraphicFramePr>
          <p:nvPr/>
        </p:nvGraphicFramePr>
        <p:xfrm>
          <a:off x="1258888" y="6245225"/>
          <a:ext cx="3298825" cy="612775"/>
        </p:xfrm>
        <a:graphic>
          <a:graphicData uri="http://schemas.openxmlformats.org/presentationml/2006/ole">
            <mc:AlternateContent xmlns:mc="http://schemas.openxmlformats.org/markup-compatibility/2006">
              <mc:Choice xmlns:v="urn:schemas-microsoft-com:vml" Requires="v">
                <p:oleObj spid="_x0000_s38961" name="Формула" r:id="rId13" imgW="3288960" imgH="622080" progId="Equation.3">
                  <p:embed/>
                </p:oleObj>
              </mc:Choice>
              <mc:Fallback>
                <p:oleObj name="Формула" r:id="rId13" imgW="3288960" imgH="6220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8888" y="6245225"/>
                        <a:ext cx="3298825" cy="612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6882" name="Rectangle 4"/>
          <p:cNvSpPr>
            <a:spLocks noChangeArrowheads="1"/>
          </p:cNvSpPr>
          <p:nvPr/>
        </p:nvSpPr>
        <p:spPr bwMode="auto">
          <a:xfrm>
            <a:off x="0" y="4652963"/>
            <a:ext cx="594042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3200"/>
              <a:t>	</a:t>
            </a:r>
            <a:r>
              <a:rPr lang="ru-RU" sz="2800"/>
              <a:t>Элементарные повороты удовлетворяют обычному правилу сложения векторов:</a:t>
            </a:r>
          </a:p>
        </p:txBody>
      </p:sp>
    </p:spTree>
    <p:extLst>
      <p:ext uri="{BB962C8B-B14F-4D97-AF65-F5344CB8AC3E}">
        <p14:creationId xmlns:p14="http://schemas.microsoft.com/office/powerpoint/2010/main" val="18967979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6" name="Picture 33"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050" y="3071813"/>
            <a:ext cx="315595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Rectangle 6"/>
          <p:cNvSpPr>
            <a:spLocks noChangeArrowheads="1"/>
          </p:cNvSpPr>
          <p:nvPr/>
        </p:nvSpPr>
        <p:spPr bwMode="auto">
          <a:xfrm>
            <a:off x="179388" y="404813"/>
            <a:ext cx="637222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b="1" i="1">
                <a:solidFill>
                  <a:srgbClr val="FF0000"/>
                </a:solidFill>
              </a:rPr>
              <a:t>        Угловой скоростью</a:t>
            </a:r>
            <a:r>
              <a:rPr lang="ru-RU" sz="3200" b="1" i="1"/>
              <a:t>     </a:t>
            </a:r>
            <a:r>
              <a:rPr lang="ru-RU" sz="3200" i="1"/>
              <a:t>называется </a:t>
            </a:r>
            <a:r>
              <a:rPr lang="ru-RU" sz="3200" i="1">
                <a:solidFill>
                  <a:srgbClr val="0000FF"/>
                </a:solidFill>
              </a:rPr>
              <a:t>вектор </a:t>
            </a:r>
            <a:r>
              <a:rPr lang="en-US" sz="3200" i="1">
                <a:solidFill>
                  <a:srgbClr val="0000FF"/>
                </a:solidFill>
              </a:rPr>
              <a:t>       </a:t>
            </a:r>
            <a:r>
              <a:rPr lang="ru-RU" sz="3200" i="1">
                <a:solidFill>
                  <a:srgbClr val="0000FF"/>
                </a:solidFill>
              </a:rPr>
              <a:t>численно равный первой производной от угла поворота по времени </a:t>
            </a:r>
            <a:r>
              <a:rPr lang="ru-RU" sz="3200" i="1"/>
              <a:t>и направленный вдоль оси вращения в направлении </a:t>
            </a:r>
            <a:r>
              <a:rPr lang="en-US" sz="3200" i="1"/>
              <a:t>       </a:t>
            </a:r>
            <a:r>
              <a:rPr lang="ru-RU" sz="3200" i="1"/>
              <a:t>  </a:t>
            </a:r>
            <a:r>
              <a:rPr lang="ru-RU" sz="3200"/>
              <a:t>(</a:t>
            </a:r>
            <a:r>
              <a:rPr lang="en-US" sz="3200"/>
              <a:t>    </a:t>
            </a:r>
            <a:r>
              <a:rPr lang="ru-RU" sz="3200"/>
              <a:t>  и   </a:t>
            </a:r>
            <a:r>
              <a:rPr lang="en-US" sz="3200"/>
              <a:t>       </a:t>
            </a:r>
            <a:r>
              <a:rPr lang="ru-RU" sz="3200"/>
              <a:t>         </a:t>
            </a:r>
          </a:p>
          <a:p>
            <a:r>
              <a:rPr lang="ru-RU" sz="3200"/>
              <a:t>всегда направлены в одну сторону).</a:t>
            </a:r>
          </a:p>
        </p:txBody>
      </p:sp>
      <p:graphicFrame>
        <p:nvGraphicFramePr>
          <p:cNvPr id="37890" name="Object 7"/>
          <p:cNvGraphicFramePr>
            <a:graphicFrameLocks noChangeAspect="1"/>
          </p:cNvGraphicFramePr>
          <p:nvPr/>
        </p:nvGraphicFramePr>
        <p:xfrm>
          <a:off x="4284663" y="981075"/>
          <a:ext cx="374650" cy="425450"/>
        </p:xfrm>
        <a:graphic>
          <a:graphicData uri="http://schemas.openxmlformats.org/presentationml/2006/ole">
            <mc:AlternateContent xmlns:mc="http://schemas.openxmlformats.org/markup-compatibility/2006">
              <mc:Choice xmlns:v="urn:schemas-microsoft-com:vml" Requires="v">
                <p:oleObj spid="_x0000_s39980" name="Формула" r:id="rId4" imgW="380880" imgH="431640" progId="Equation.3">
                  <p:embed/>
                </p:oleObj>
              </mc:Choice>
              <mc:Fallback>
                <p:oleObj name="Формула" r:id="rId4" imgW="3808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663" y="981075"/>
                        <a:ext cx="374650"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1" name="Object 8"/>
          <p:cNvGraphicFramePr>
            <a:graphicFrameLocks noChangeAspect="1"/>
          </p:cNvGraphicFramePr>
          <p:nvPr/>
        </p:nvGraphicFramePr>
        <p:xfrm>
          <a:off x="2916238" y="3357563"/>
          <a:ext cx="614362" cy="563562"/>
        </p:xfrm>
        <a:graphic>
          <a:graphicData uri="http://schemas.openxmlformats.org/presentationml/2006/ole">
            <mc:AlternateContent xmlns:mc="http://schemas.openxmlformats.org/markup-compatibility/2006">
              <mc:Choice xmlns:v="urn:schemas-microsoft-com:vml" Requires="v">
                <p:oleObj spid="_x0000_s39981" name="Формула" r:id="rId6" imgW="622080" imgH="571320" progId="Equation.3">
                  <p:embed/>
                </p:oleObj>
              </mc:Choice>
              <mc:Fallback>
                <p:oleObj name="Формула" r:id="rId6" imgW="622080" imgH="5713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6238" y="3357563"/>
                        <a:ext cx="614362"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2" name="Object 9"/>
          <p:cNvGraphicFramePr>
            <a:graphicFrameLocks noChangeAspect="1"/>
          </p:cNvGraphicFramePr>
          <p:nvPr/>
        </p:nvGraphicFramePr>
        <p:xfrm>
          <a:off x="4067175" y="3429000"/>
          <a:ext cx="374650" cy="422275"/>
        </p:xfrm>
        <a:graphic>
          <a:graphicData uri="http://schemas.openxmlformats.org/presentationml/2006/ole">
            <mc:AlternateContent xmlns:mc="http://schemas.openxmlformats.org/markup-compatibility/2006">
              <mc:Choice xmlns:v="urn:schemas-microsoft-com:vml" Requires="v">
                <p:oleObj spid="_x0000_s39982" name="Формула" r:id="rId8" imgW="380880" imgH="431640" progId="Equation.3">
                  <p:embed/>
                </p:oleObj>
              </mc:Choice>
              <mc:Fallback>
                <p:oleObj name="Формула" r:id="rId8" imgW="3808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67175" y="3429000"/>
                        <a:ext cx="374650"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3" name="Object 10"/>
          <p:cNvGraphicFramePr>
            <a:graphicFrameLocks noChangeAspect="1"/>
          </p:cNvGraphicFramePr>
          <p:nvPr/>
        </p:nvGraphicFramePr>
        <p:xfrm>
          <a:off x="5003800" y="3357563"/>
          <a:ext cx="614363" cy="565150"/>
        </p:xfrm>
        <a:graphic>
          <a:graphicData uri="http://schemas.openxmlformats.org/presentationml/2006/ole">
            <mc:AlternateContent xmlns:mc="http://schemas.openxmlformats.org/markup-compatibility/2006">
              <mc:Choice xmlns:v="urn:schemas-microsoft-com:vml" Requires="v">
                <p:oleObj spid="_x0000_s39983" name="Формула" r:id="rId10" imgW="622080" imgH="571320" progId="Equation.3">
                  <p:embed/>
                </p:oleObj>
              </mc:Choice>
              <mc:Fallback>
                <p:oleObj name="Формула" r:id="rId10" imgW="622080" imgH="57132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3800" y="3357563"/>
                        <a:ext cx="614363" cy="565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4" name="Object 11"/>
          <p:cNvGraphicFramePr>
            <a:graphicFrameLocks noChangeAspect="1"/>
          </p:cNvGraphicFramePr>
          <p:nvPr/>
        </p:nvGraphicFramePr>
        <p:xfrm>
          <a:off x="1116013" y="5084763"/>
          <a:ext cx="1570037" cy="1257300"/>
        </p:xfrm>
        <a:graphic>
          <a:graphicData uri="http://schemas.openxmlformats.org/presentationml/2006/ole">
            <mc:AlternateContent xmlns:mc="http://schemas.openxmlformats.org/markup-compatibility/2006">
              <mc:Choice xmlns:v="urn:schemas-microsoft-com:vml" Requires="v">
                <p:oleObj spid="_x0000_s39984" name="Формула" r:id="rId12" imgW="1562040" imgH="1257120" progId="Equation.3">
                  <p:embed/>
                </p:oleObj>
              </mc:Choice>
              <mc:Fallback>
                <p:oleObj name="Формула" r:id="rId12" imgW="1562040" imgH="125712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6013" y="5084763"/>
                        <a:ext cx="1570037"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5" name="Object 12"/>
          <p:cNvGraphicFramePr>
            <a:graphicFrameLocks noChangeAspect="1"/>
          </p:cNvGraphicFramePr>
          <p:nvPr/>
        </p:nvGraphicFramePr>
        <p:xfrm>
          <a:off x="3635375" y="5084763"/>
          <a:ext cx="1800225" cy="1373187"/>
        </p:xfrm>
        <a:graphic>
          <a:graphicData uri="http://schemas.openxmlformats.org/presentationml/2006/ole">
            <mc:AlternateContent xmlns:mc="http://schemas.openxmlformats.org/markup-compatibility/2006">
              <mc:Choice xmlns:v="urn:schemas-microsoft-com:vml" Requires="v">
                <p:oleObj spid="_x0000_s39985" name="Формула" r:id="rId14" imgW="596880" imgH="457200" progId="Equation.3">
                  <p:embed/>
                </p:oleObj>
              </mc:Choice>
              <mc:Fallback>
                <p:oleObj name="Формула" r:id="rId14" imgW="596880" imgH="4572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35375" y="5084763"/>
                        <a:ext cx="1800225" cy="1373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898" name="Номер слайда 1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5D3EA6F-0561-4B37-B4C8-C5BB95C6179F}" type="slidenum">
              <a:rPr lang="ru-RU" smtClean="0"/>
              <a:pPr eaLnBrk="1" hangingPunct="1"/>
              <a:t>56</a:t>
            </a:fld>
            <a:endParaRPr lang="ru-RU" smtClean="0"/>
          </a:p>
        </p:txBody>
      </p:sp>
    </p:spTree>
    <p:extLst>
      <p:ext uri="{BB962C8B-B14F-4D97-AF65-F5344CB8AC3E}">
        <p14:creationId xmlns:p14="http://schemas.microsoft.com/office/powerpoint/2010/main" val="34598913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9" name="Rectangle 4"/>
          <p:cNvSpPr>
            <a:spLocks noChangeArrowheads="1"/>
          </p:cNvSpPr>
          <p:nvPr/>
        </p:nvSpPr>
        <p:spPr bwMode="auto">
          <a:xfrm>
            <a:off x="323850" y="919163"/>
            <a:ext cx="8496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endParaRPr lang="ru-RU" sz="2400"/>
          </a:p>
        </p:txBody>
      </p:sp>
      <p:sp>
        <p:nvSpPr>
          <p:cNvPr id="38920"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8921" name="Rectangle 8"/>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8922" name="Rectangle 1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8923" name="Rectangle 12"/>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8924" name="Rectangle 15"/>
          <p:cNvSpPr>
            <a:spLocks noChangeArrowheads="1"/>
          </p:cNvSpPr>
          <p:nvPr/>
        </p:nvSpPr>
        <p:spPr bwMode="auto">
          <a:xfrm>
            <a:off x="0" y="2697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8925" name="Rectangle 16"/>
          <p:cNvSpPr>
            <a:spLocks noChangeArrowheads="1"/>
          </p:cNvSpPr>
          <p:nvPr/>
        </p:nvSpPr>
        <p:spPr bwMode="auto">
          <a:xfrm>
            <a:off x="3419475" y="333375"/>
            <a:ext cx="4095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3200">
                <a:cs typeface="Times New Roman" pitchFamily="18" charset="0"/>
              </a:rPr>
              <a:t>  </a:t>
            </a:r>
            <a:endParaRPr lang="ru-RU" sz="3200"/>
          </a:p>
        </p:txBody>
      </p:sp>
      <p:sp>
        <p:nvSpPr>
          <p:cNvPr id="38926" name="Rectangle 18"/>
          <p:cNvSpPr>
            <a:spLocks noChangeArrowheads="1"/>
          </p:cNvSpPr>
          <p:nvPr/>
        </p:nvSpPr>
        <p:spPr bwMode="auto">
          <a:xfrm>
            <a:off x="0" y="-15875"/>
            <a:ext cx="914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tabLst>
                <a:tab pos="457200" algn="l"/>
              </a:tabLst>
            </a:pPr>
            <a:r>
              <a:rPr lang="ru-RU" sz="3200"/>
              <a:t>		</a:t>
            </a:r>
            <a:r>
              <a:rPr lang="ru-RU" sz="3200" b="1">
                <a:solidFill>
                  <a:srgbClr val="FF0000"/>
                </a:solidFill>
              </a:rPr>
              <a:t>Связь линейной и угловой скорости</a:t>
            </a:r>
          </a:p>
          <a:p>
            <a:pPr algn="just">
              <a:tabLst>
                <a:tab pos="457200" algn="l"/>
              </a:tabLst>
            </a:pPr>
            <a:endParaRPr lang="ru-RU" sz="3200"/>
          </a:p>
          <a:p>
            <a:pPr algn="just">
              <a:tabLst>
                <a:tab pos="457200" algn="l"/>
              </a:tabLst>
            </a:pPr>
            <a:r>
              <a:rPr lang="ru-RU" sz="3200"/>
              <a:t>	Пусть</a:t>
            </a:r>
            <a:r>
              <a:rPr lang="en-US" sz="3200"/>
              <a:t>      </a:t>
            </a:r>
            <a:r>
              <a:rPr lang="ru-RU" sz="3200"/>
              <a:t>– линейная скорость точки </a:t>
            </a:r>
            <a:r>
              <a:rPr lang="ru-RU" sz="3200" i="1"/>
              <a:t>М</a:t>
            </a:r>
            <a:r>
              <a:rPr lang="ru-RU" sz="3200"/>
              <a:t>. </a:t>
            </a:r>
          </a:p>
          <a:p>
            <a:pPr algn="just">
              <a:tabLst>
                <a:tab pos="457200" algn="l"/>
              </a:tabLst>
            </a:pPr>
            <a:r>
              <a:rPr lang="ru-RU" sz="3200"/>
              <a:t>За промежуток времени </a:t>
            </a:r>
            <a:r>
              <a:rPr lang="en-US" sz="3200"/>
              <a:t>d</a:t>
            </a:r>
            <a:r>
              <a:rPr lang="en-US" sz="3200" i="1"/>
              <a:t>t</a:t>
            </a:r>
            <a:r>
              <a:rPr lang="ru-RU" sz="3200"/>
              <a:t> точка </a:t>
            </a:r>
            <a:r>
              <a:rPr lang="ru-RU" sz="3200" i="1"/>
              <a:t>М</a:t>
            </a:r>
            <a:r>
              <a:rPr lang="ru-RU" sz="3200"/>
              <a:t> проходит путь</a:t>
            </a:r>
            <a:r>
              <a:rPr lang="en-US" sz="3200"/>
              <a:t>                    </a:t>
            </a:r>
            <a:r>
              <a:rPr lang="ru-RU" sz="3200"/>
              <a:t>         В      то      же      время  </a:t>
            </a:r>
            <a:r>
              <a:rPr lang="en-US" sz="3200"/>
              <a:t>                    </a:t>
            </a:r>
            <a:endParaRPr lang="ru-RU" sz="3200"/>
          </a:p>
          <a:p>
            <a:pPr algn="just">
              <a:tabLst>
                <a:tab pos="457200" algn="l"/>
              </a:tabLst>
            </a:pPr>
            <a:r>
              <a:rPr lang="ru-RU" sz="3200"/>
              <a:t>                          (центральный  угол).       Тогда, </a:t>
            </a:r>
          </a:p>
        </p:txBody>
      </p:sp>
      <p:sp>
        <p:nvSpPr>
          <p:cNvPr id="38927" name="Rectangle 2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8914" name="Object 19"/>
          <p:cNvGraphicFramePr>
            <a:graphicFrameLocks noChangeAspect="1"/>
          </p:cNvGraphicFramePr>
          <p:nvPr/>
        </p:nvGraphicFramePr>
        <p:xfrm>
          <a:off x="1835150" y="1052513"/>
          <a:ext cx="365125" cy="425450"/>
        </p:xfrm>
        <a:graphic>
          <a:graphicData uri="http://schemas.openxmlformats.org/presentationml/2006/ole">
            <mc:AlternateContent xmlns:mc="http://schemas.openxmlformats.org/markup-compatibility/2006">
              <mc:Choice xmlns:v="urn:schemas-microsoft-com:vml" Requires="v">
                <p:oleObj spid="_x0000_s40997" name="Формула" r:id="rId3" imgW="355320" imgH="431640" progId="Equation.3">
                  <p:embed/>
                </p:oleObj>
              </mc:Choice>
              <mc:Fallback>
                <p:oleObj name="Формула" r:id="rId3" imgW="35532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052513"/>
                        <a:ext cx="365125"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28" name="Rectangle 22"/>
          <p:cNvSpPr>
            <a:spLocks noChangeArrowheads="1"/>
          </p:cNvSpPr>
          <p:nvPr/>
        </p:nvSpPr>
        <p:spPr bwMode="auto">
          <a:xfrm>
            <a:off x="0" y="3333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8915" name="Object 21"/>
          <p:cNvGraphicFramePr>
            <a:graphicFrameLocks noChangeAspect="1"/>
          </p:cNvGraphicFramePr>
          <p:nvPr/>
        </p:nvGraphicFramePr>
        <p:xfrm>
          <a:off x="1258888" y="1989138"/>
          <a:ext cx="1908175" cy="457200"/>
        </p:xfrm>
        <a:graphic>
          <a:graphicData uri="http://schemas.openxmlformats.org/presentationml/2006/ole">
            <mc:AlternateContent xmlns:mc="http://schemas.openxmlformats.org/markup-compatibility/2006">
              <mc:Choice xmlns:v="urn:schemas-microsoft-com:vml" Requires="v">
                <p:oleObj spid="_x0000_s40998" name="Формула" r:id="rId5" imgW="1917360" imgH="457200" progId="Equation.3">
                  <p:embed/>
                </p:oleObj>
              </mc:Choice>
              <mc:Fallback>
                <p:oleObj name="Формула" r:id="rId5" imgW="191736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1989138"/>
                        <a:ext cx="19081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29" name="Rectangle 2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8916" name="Object 23"/>
          <p:cNvGraphicFramePr>
            <a:graphicFrameLocks noChangeAspect="1"/>
          </p:cNvGraphicFramePr>
          <p:nvPr/>
        </p:nvGraphicFramePr>
        <p:xfrm>
          <a:off x="539750" y="2420938"/>
          <a:ext cx="2232025" cy="731837"/>
        </p:xfrm>
        <a:graphic>
          <a:graphicData uri="http://schemas.openxmlformats.org/presentationml/2006/ole">
            <mc:AlternateContent xmlns:mc="http://schemas.openxmlformats.org/markup-compatibility/2006">
              <mc:Choice xmlns:v="urn:schemas-microsoft-com:vml" Requires="v">
                <p:oleObj spid="_x0000_s40999" name="Формула" r:id="rId7" imgW="698400" imgH="228600" progId="Equation.3">
                  <p:embed/>
                </p:oleObj>
              </mc:Choice>
              <mc:Fallback>
                <p:oleObj name="Формула" r:id="rId7" imgW="69840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2420938"/>
                        <a:ext cx="2232025" cy="731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930" name="Rectangle 26"/>
          <p:cNvSpPr>
            <a:spLocks noChangeArrowheads="1"/>
          </p:cNvSpPr>
          <p:nvPr/>
        </p:nvSpPr>
        <p:spPr bwMode="auto">
          <a:xfrm>
            <a:off x="0" y="3063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8917" name="Object 25"/>
          <p:cNvGraphicFramePr>
            <a:graphicFrameLocks noChangeAspect="1"/>
          </p:cNvGraphicFramePr>
          <p:nvPr/>
        </p:nvGraphicFramePr>
        <p:xfrm>
          <a:off x="0" y="3573463"/>
          <a:ext cx="4824413" cy="1447800"/>
        </p:xfrm>
        <a:graphic>
          <a:graphicData uri="http://schemas.openxmlformats.org/presentationml/2006/ole">
            <mc:AlternateContent xmlns:mc="http://schemas.openxmlformats.org/markup-compatibility/2006">
              <mc:Choice xmlns:v="urn:schemas-microsoft-com:vml" Requires="v">
                <p:oleObj spid="_x0000_s41000" name="Формула" r:id="rId9" imgW="1523880" imgH="457200" progId="Equation.3">
                  <p:embed/>
                </p:oleObj>
              </mc:Choice>
              <mc:Fallback>
                <p:oleObj name="Формула" r:id="rId9" imgW="1523880" imgH="457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3573463"/>
                        <a:ext cx="4824413" cy="14478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8931" name="Picture 28" descr="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88050" y="2997200"/>
            <a:ext cx="315595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2" name="Номер слайда 1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F13F7DE-80C5-45F8-A5F8-AA7B98ADE2CE}" type="slidenum">
              <a:rPr lang="ru-RU" smtClean="0"/>
              <a:pPr eaLnBrk="1" hangingPunct="1"/>
              <a:t>57</a:t>
            </a:fld>
            <a:endParaRPr lang="ru-RU" smtClean="0"/>
          </a:p>
        </p:txBody>
      </p:sp>
      <p:graphicFrame>
        <p:nvGraphicFramePr>
          <p:cNvPr id="38918" name="Object 21"/>
          <p:cNvGraphicFramePr>
            <a:graphicFrameLocks noChangeAspect="1"/>
          </p:cNvGraphicFramePr>
          <p:nvPr/>
        </p:nvGraphicFramePr>
        <p:xfrm>
          <a:off x="395288" y="5300663"/>
          <a:ext cx="2357437" cy="822325"/>
        </p:xfrm>
        <a:graphic>
          <a:graphicData uri="http://schemas.openxmlformats.org/presentationml/2006/ole">
            <mc:AlternateContent xmlns:mc="http://schemas.openxmlformats.org/markup-compatibility/2006">
              <mc:Choice xmlns:v="urn:schemas-microsoft-com:vml" Requires="v">
                <p:oleObj spid="_x0000_s41001" name="Формула" r:id="rId12" imgW="545760" imgH="190440" progId="Equation.3">
                  <p:embed/>
                </p:oleObj>
              </mc:Choice>
              <mc:Fallback>
                <p:oleObj name="Формула" r:id="rId12" imgW="545760" imgH="1904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5288" y="5300663"/>
                        <a:ext cx="2357437" cy="822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842757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4" name="Picture 27"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050" y="2997200"/>
            <a:ext cx="315595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33" descr="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8050" y="3071813"/>
            <a:ext cx="315595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Rectangle 7"/>
          <p:cNvSpPr>
            <a:spLocks noChangeArrowheads="1"/>
          </p:cNvSpPr>
          <p:nvPr/>
        </p:nvSpPr>
        <p:spPr bwMode="auto">
          <a:xfrm>
            <a:off x="0" y="-679450"/>
            <a:ext cx="91440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2400"/>
              <a:t>	</a:t>
            </a:r>
            <a:endParaRPr lang="ru-RU" sz="2400"/>
          </a:p>
          <a:p>
            <a:pPr algn="just"/>
            <a:r>
              <a:rPr lang="ru-RU" sz="3200">
                <a:solidFill>
                  <a:srgbClr val="FF0000"/>
                </a:solidFill>
              </a:rPr>
              <a:t>	</a:t>
            </a:r>
          </a:p>
          <a:p>
            <a:pPr algn="just"/>
            <a:endParaRPr lang="ru-RU" sz="3200">
              <a:solidFill>
                <a:srgbClr val="FF0000"/>
              </a:solidFill>
            </a:endParaRPr>
          </a:p>
          <a:p>
            <a:pPr algn="just"/>
            <a:r>
              <a:rPr lang="ru-RU" sz="3200">
                <a:solidFill>
                  <a:srgbClr val="FF0000"/>
                </a:solidFill>
              </a:rPr>
              <a:t>     </a:t>
            </a:r>
          </a:p>
          <a:p>
            <a:pPr algn="just"/>
            <a:r>
              <a:rPr lang="ru-RU" sz="3200">
                <a:solidFill>
                  <a:srgbClr val="FF0000"/>
                </a:solidFill>
              </a:rPr>
              <a:t>В векторной форме - </a:t>
            </a:r>
            <a:r>
              <a:rPr lang="ru-RU" sz="3200"/>
              <a:t> </a:t>
            </a:r>
            <a:r>
              <a:rPr lang="en-US" sz="3200"/>
              <a:t>                       </a:t>
            </a:r>
            <a:endParaRPr lang="ru-RU" sz="3200"/>
          </a:p>
          <a:p>
            <a:pPr algn="just"/>
            <a:endParaRPr lang="ru-RU" sz="3200"/>
          </a:p>
          <a:p>
            <a:pPr algn="just"/>
            <a:r>
              <a:rPr lang="ru-RU" sz="3200"/>
              <a:t>Вектор</a:t>
            </a:r>
            <a:r>
              <a:rPr lang="en-US" sz="3200"/>
              <a:t>      </a:t>
            </a:r>
            <a:r>
              <a:rPr lang="ru-RU" sz="3200"/>
              <a:t>ортогонален к векторам </a:t>
            </a:r>
            <a:r>
              <a:rPr lang="en-US" sz="3200"/>
              <a:t>     </a:t>
            </a:r>
            <a:r>
              <a:rPr lang="ru-RU" sz="3200"/>
              <a:t>и</a:t>
            </a:r>
            <a:r>
              <a:rPr lang="en-US" sz="3200"/>
              <a:t>       </a:t>
            </a:r>
            <a:r>
              <a:rPr lang="ru-RU" sz="3200"/>
              <a:t>  </a:t>
            </a:r>
          </a:p>
          <a:p>
            <a:pPr algn="just"/>
            <a:r>
              <a:rPr lang="ru-RU" sz="3200"/>
              <a:t>и направлен в ту же сторону, что и векторное произведение</a:t>
            </a:r>
          </a:p>
          <a:p>
            <a:pPr algn="just"/>
            <a:r>
              <a:rPr lang="en-US" sz="3200"/>
              <a:t>	</a:t>
            </a:r>
            <a:endParaRPr lang="ru-RU" sz="3200"/>
          </a:p>
          <a:p>
            <a:pPr algn="just"/>
            <a:r>
              <a:rPr lang="ru-RU" sz="3200"/>
              <a:t>	</a:t>
            </a:r>
          </a:p>
          <a:p>
            <a:pPr algn="just"/>
            <a:endParaRPr lang="ru-RU" sz="3200"/>
          </a:p>
          <a:p>
            <a:pPr algn="just"/>
            <a:r>
              <a:rPr lang="ru-RU" sz="3200"/>
              <a:t>	</a:t>
            </a:r>
            <a:r>
              <a:rPr lang="en-US" sz="3200" b="1" i="1"/>
              <a:t>	</a:t>
            </a:r>
            <a:r>
              <a:rPr lang="en-US" sz="3200"/>
              <a:t>	</a:t>
            </a:r>
            <a:endParaRPr lang="ru-RU" sz="3200"/>
          </a:p>
        </p:txBody>
      </p:sp>
      <p:sp>
        <p:nvSpPr>
          <p:cNvPr id="39947"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38" name="Object 8"/>
          <p:cNvGraphicFramePr>
            <a:graphicFrameLocks noChangeAspect="1"/>
          </p:cNvGraphicFramePr>
          <p:nvPr/>
        </p:nvGraphicFramePr>
        <p:xfrm>
          <a:off x="4140200" y="908050"/>
          <a:ext cx="2938463" cy="1096963"/>
        </p:xfrm>
        <a:graphic>
          <a:graphicData uri="http://schemas.openxmlformats.org/presentationml/2006/ole">
            <mc:AlternateContent xmlns:mc="http://schemas.openxmlformats.org/markup-compatibility/2006">
              <mc:Choice xmlns:v="urn:schemas-microsoft-com:vml" Requires="v">
                <p:oleObj spid="_x0000_s42028" name="Формула" r:id="rId4" imgW="711000" imgH="266400" progId="Equation.3">
                  <p:embed/>
                </p:oleObj>
              </mc:Choice>
              <mc:Fallback>
                <p:oleObj name="Формула" r:id="rId4" imgW="711000" imgH="266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908050"/>
                        <a:ext cx="2938463" cy="1096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8" name="Rectangle 11"/>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39" name="Object 10"/>
          <p:cNvGraphicFramePr>
            <a:graphicFrameLocks noChangeAspect="1"/>
          </p:cNvGraphicFramePr>
          <p:nvPr/>
        </p:nvGraphicFramePr>
        <p:xfrm>
          <a:off x="1476375" y="2133600"/>
          <a:ext cx="427038" cy="493713"/>
        </p:xfrm>
        <a:graphic>
          <a:graphicData uri="http://schemas.openxmlformats.org/presentationml/2006/ole">
            <mc:AlternateContent xmlns:mc="http://schemas.openxmlformats.org/markup-compatibility/2006">
              <mc:Choice xmlns:v="urn:schemas-microsoft-com:vml" Requires="v">
                <p:oleObj spid="_x0000_s42029" name="Формула" r:id="rId6" imgW="355320" imgH="431640" progId="Equation.3">
                  <p:embed/>
                </p:oleObj>
              </mc:Choice>
              <mc:Fallback>
                <p:oleObj name="Формула" r:id="rId6" imgW="35532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75" y="2133600"/>
                        <a:ext cx="427038" cy="493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9" name="Rectangle 1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40" name="Object 12"/>
          <p:cNvGraphicFramePr>
            <a:graphicFrameLocks noChangeAspect="1"/>
          </p:cNvGraphicFramePr>
          <p:nvPr/>
        </p:nvGraphicFramePr>
        <p:xfrm>
          <a:off x="6732588" y="2205038"/>
          <a:ext cx="374650" cy="423862"/>
        </p:xfrm>
        <a:graphic>
          <a:graphicData uri="http://schemas.openxmlformats.org/presentationml/2006/ole">
            <mc:AlternateContent xmlns:mc="http://schemas.openxmlformats.org/markup-compatibility/2006">
              <mc:Choice xmlns:v="urn:schemas-microsoft-com:vml" Requires="v">
                <p:oleObj spid="_x0000_s42030" name="Формула" r:id="rId8" imgW="380880" imgH="431640" progId="Equation.3">
                  <p:embed/>
                </p:oleObj>
              </mc:Choice>
              <mc:Fallback>
                <p:oleObj name="Формула" r:id="rId8" imgW="3808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2588" y="2205038"/>
                        <a:ext cx="374650" cy="423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0" name="Rectangle 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41" name="Object 14"/>
          <p:cNvGraphicFramePr>
            <a:graphicFrameLocks noChangeAspect="1"/>
          </p:cNvGraphicFramePr>
          <p:nvPr/>
        </p:nvGraphicFramePr>
        <p:xfrm>
          <a:off x="7667625" y="2205038"/>
          <a:ext cx="427038" cy="533400"/>
        </p:xfrm>
        <a:graphic>
          <a:graphicData uri="http://schemas.openxmlformats.org/presentationml/2006/ole">
            <mc:AlternateContent xmlns:mc="http://schemas.openxmlformats.org/markup-compatibility/2006">
              <mc:Choice xmlns:v="urn:schemas-microsoft-com:vml" Requires="v">
                <p:oleObj spid="_x0000_s42031" name="Формула" r:id="rId10" imgW="431640" imgH="533160" progId="Equation.3">
                  <p:embed/>
                </p:oleObj>
              </mc:Choice>
              <mc:Fallback>
                <p:oleObj name="Формула" r:id="rId10" imgW="431640" imgH="53316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67625" y="2205038"/>
                        <a:ext cx="42703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1" name="Rectangle 17"/>
          <p:cNvSpPr>
            <a:spLocks noChangeArrowheads="1"/>
          </p:cNvSpPr>
          <p:nvPr/>
        </p:nvSpPr>
        <p:spPr bwMode="auto">
          <a:xfrm>
            <a:off x="0" y="3300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42" name="Object 16"/>
          <p:cNvGraphicFramePr>
            <a:graphicFrameLocks noChangeAspect="1"/>
          </p:cNvGraphicFramePr>
          <p:nvPr/>
        </p:nvGraphicFramePr>
        <p:xfrm>
          <a:off x="2771775" y="3016250"/>
          <a:ext cx="1501775" cy="844550"/>
        </p:xfrm>
        <a:graphic>
          <a:graphicData uri="http://schemas.openxmlformats.org/presentationml/2006/ole">
            <mc:AlternateContent xmlns:mc="http://schemas.openxmlformats.org/markup-compatibility/2006">
              <mc:Choice xmlns:v="urn:schemas-microsoft-com:vml" Requires="v">
                <p:oleObj spid="_x0000_s42032" name="Формула" r:id="rId12" imgW="457200" imgH="253800" progId="Equation.3">
                  <p:embed/>
                </p:oleObj>
              </mc:Choice>
              <mc:Fallback>
                <p:oleObj name="Формула" r:id="rId12" imgW="457200" imgH="2538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71775" y="3016250"/>
                        <a:ext cx="1501775" cy="844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2" name="Rectangle 1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39953" name="Rectangle 23"/>
          <p:cNvSpPr>
            <a:spLocks noChangeArrowheads="1"/>
          </p:cNvSpPr>
          <p:nvPr/>
        </p:nvSpPr>
        <p:spPr bwMode="auto">
          <a:xfrm>
            <a:off x="0" y="2341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39943" name="Object 25"/>
          <p:cNvGraphicFramePr>
            <a:graphicFrameLocks noChangeAspect="1"/>
          </p:cNvGraphicFramePr>
          <p:nvPr/>
        </p:nvGraphicFramePr>
        <p:xfrm>
          <a:off x="0" y="0"/>
          <a:ext cx="2357438" cy="822325"/>
        </p:xfrm>
        <a:graphic>
          <a:graphicData uri="http://schemas.openxmlformats.org/presentationml/2006/ole">
            <mc:AlternateContent xmlns:mc="http://schemas.openxmlformats.org/markup-compatibility/2006">
              <mc:Choice xmlns:v="urn:schemas-microsoft-com:vml" Requires="v">
                <p:oleObj spid="_x0000_s42033" name="Формула" r:id="rId14" imgW="545760" imgH="190440" progId="Equation.3">
                  <p:embed/>
                </p:oleObj>
              </mc:Choice>
              <mc:Fallback>
                <p:oleObj name="Формула" r:id="rId14" imgW="545760" imgH="1904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357438" cy="8223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54" name="Номер слайда 1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D086894-81FA-4676-BC2F-0E1582BE605D}" type="slidenum">
              <a:rPr lang="ru-RU" smtClean="0"/>
              <a:pPr eaLnBrk="1" hangingPunct="1"/>
              <a:t>58</a:t>
            </a:fld>
            <a:endParaRPr lang="ru-RU" smtClean="0"/>
          </a:p>
        </p:txBody>
      </p:sp>
      <p:sp>
        <p:nvSpPr>
          <p:cNvPr id="39955" name="Прямоугольник 18"/>
          <p:cNvSpPr>
            <a:spLocks noChangeArrowheads="1"/>
          </p:cNvSpPr>
          <p:nvPr/>
        </p:nvSpPr>
        <p:spPr bwMode="auto">
          <a:xfrm>
            <a:off x="2555875" y="260350"/>
            <a:ext cx="6396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2800">
                <a:solidFill>
                  <a:srgbClr val="FF0000"/>
                </a:solidFill>
              </a:rPr>
              <a:t>- Связь линейной и угловой скорости</a:t>
            </a:r>
            <a:endParaRPr lang="ru-RU" sz="2800"/>
          </a:p>
        </p:txBody>
      </p:sp>
    </p:spTree>
    <p:extLst>
      <p:ext uri="{BB962C8B-B14F-4D97-AF65-F5344CB8AC3E}">
        <p14:creationId xmlns:p14="http://schemas.microsoft.com/office/powerpoint/2010/main" val="39996458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4"/>
          <p:cNvGraphicFramePr>
            <a:graphicFrameLocks noChangeAspect="1"/>
          </p:cNvGraphicFramePr>
          <p:nvPr/>
        </p:nvGraphicFramePr>
        <p:xfrm>
          <a:off x="4500563" y="5157788"/>
          <a:ext cx="3082925" cy="1266825"/>
        </p:xfrm>
        <a:graphic>
          <a:graphicData uri="http://schemas.openxmlformats.org/presentationml/2006/ole">
            <mc:AlternateContent xmlns:mc="http://schemas.openxmlformats.org/markup-compatibility/2006">
              <mc:Choice xmlns:v="urn:schemas-microsoft-com:vml" Requires="v">
                <p:oleObj spid="_x0000_s43038" name="Формула" r:id="rId3" imgW="3073320" imgH="1257120" progId="Equation.3">
                  <p:embed/>
                </p:oleObj>
              </mc:Choice>
              <mc:Fallback>
                <p:oleObj name="Формула" r:id="rId3" imgW="3073320" imgH="12571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5157788"/>
                        <a:ext cx="3082925" cy="1266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3" name="Object 5"/>
          <p:cNvGraphicFramePr>
            <a:graphicFrameLocks noChangeAspect="1"/>
          </p:cNvGraphicFramePr>
          <p:nvPr/>
        </p:nvGraphicFramePr>
        <p:xfrm>
          <a:off x="3779838" y="1700213"/>
          <a:ext cx="1720850" cy="1257300"/>
        </p:xfrm>
        <a:graphic>
          <a:graphicData uri="http://schemas.openxmlformats.org/presentationml/2006/ole">
            <mc:AlternateContent xmlns:mc="http://schemas.openxmlformats.org/markup-compatibility/2006">
              <mc:Choice xmlns:v="urn:schemas-microsoft-com:vml" Requires="v">
                <p:oleObj spid="_x0000_s43039" name="Формула" r:id="rId5" imgW="1714320" imgH="1257120" progId="Equation.3">
                  <p:embed/>
                </p:oleObj>
              </mc:Choice>
              <mc:Fallback>
                <p:oleObj name="Формула" r:id="rId5" imgW="1714320" imgH="12571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1700213"/>
                        <a:ext cx="1720850" cy="125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4" name="Object 6"/>
          <p:cNvGraphicFramePr>
            <a:graphicFrameLocks noChangeAspect="1"/>
          </p:cNvGraphicFramePr>
          <p:nvPr/>
        </p:nvGraphicFramePr>
        <p:xfrm>
          <a:off x="3779838" y="3644900"/>
          <a:ext cx="1371600" cy="1266825"/>
        </p:xfrm>
        <a:graphic>
          <a:graphicData uri="http://schemas.openxmlformats.org/presentationml/2006/ole">
            <mc:AlternateContent xmlns:mc="http://schemas.openxmlformats.org/markup-compatibility/2006">
              <mc:Choice xmlns:v="urn:schemas-microsoft-com:vml" Requires="v">
                <p:oleObj spid="_x0000_s43040" name="Формула" r:id="rId7" imgW="1371600" imgH="1257120" progId="Equation.3">
                  <p:embed/>
                </p:oleObj>
              </mc:Choice>
              <mc:Fallback>
                <p:oleObj name="Формула" r:id="rId7" imgW="1371600" imgH="12571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838" y="3644900"/>
                        <a:ext cx="1371600" cy="1266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6" name="Rectangle 7"/>
          <p:cNvSpPr>
            <a:spLocks noChangeArrowheads="1"/>
          </p:cNvSpPr>
          <p:nvPr/>
        </p:nvSpPr>
        <p:spPr bwMode="auto">
          <a:xfrm>
            <a:off x="0" y="26035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3200" b="1" i="1"/>
              <a:t>	</a:t>
            </a:r>
            <a:r>
              <a:rPr lang="ru-RU" sz="3200" b="1" i="1">
                <a:solidFill>
                  <a:srgbClr val="FF0000"/>
                </a:solidFill>
              </a:rPr>
              <a:t>Период </a:t>
            </a:r>
            <a:r>
              <a:rPr lang="ru-RU" sz="3200" i="1">
                <a:solidFill>
                  <a:srgbClr val="FF0000"/>
                </a:solidFill>
              </a:rPr>
              <a:t>Т</a:t>
            </a:r>
            <a:r>
              <a:rPr lang="ru-RU" sz="3200" i="1"/>
              <a:t> –</a:t>
            </a:r>
            <a:r>
              <a:rPr lang="ru-RU" sz="3200" b="1" i="1"/>
              <a:t> </a:t>
            </a:r>
            <a:r>
              <a:rPr lang="ru-RU" sz="3200" i="1"/>
              <a:t>промежуток времени, в течение которого тело совершает полный оборот </a:t>
            </a:r>
            <a:r>
              <a:rPr lang="ru-RU" sz="3200"/>
              <a:t>(т.е. </a:t>
            </a:r>
            <a:r>
              <a:rPr lang="en-US" sz="3200"/>
              <a:t> </a:t>
            </a:r>
            <a:r>
              <a:rPr lang="ru-RU" sz="3200"/>
              <a:t>поворот</a:t>
            </a:r>
            <a:r>
              <a:rPr lang="en-US" sz="3200"/>
              <a:t>  </a:t>
            </a:r>
            <a:r>
              <a:rPr lang="ru-RU" sz="3200"/>
              <a:t>на </a:t>
            </a:r>
            <a:r>
              <a:rPr lang="en-US" sz="3200"/>
              <a:t>  </a:t>
            </a:r>
            <a:r>
              <a:rPr lang="ru-RU" sz="3200"/>
              <a:t>угол </a:t>
            </a:r>
            <a:r>
              <a:rPr lang="en-US" sz="3200"/>
              <a:t>           </a:t>
            </a:r>
            <a:r>
              <a:rPr lang="ru-RU" sz="3200"/>
              <a:t>   </a:t>
            </a:r>
            <a:r>
              <a:rPr lang="en-US" sz="3200"/>
              <a:t>  )</a:t>
            </a:r>
          </a:p>
          <a:p>
            <a:endParaRPr lang="ru-RU" sz="3200"/>
          </a:p>
        </p:txBody>
      </p:sp>
      <p:graphicFrame>
        <p:nvGraphicFramePr>
          <p:cNvPr id="40965" name="Object 8"/>
          <p:cNvGraphicFramePr>
            <a:graphicFrameLocks noChangeAspect="1"/>
          </p:cNvGraphicFramePr>
          <p:nvPr/>
        </p:nvGraphicFramePr>
        <p:xfrm>
          <a:off x="6156325" y="1125538"/>
          <a:ext cx="1655763" cy="739775"/>
        </p:xfrm>
        <a:graphic>
          <a:graphicData uri="http://schemas.openxmlformats.org/presentationml/2006/ole">
            <mc:AlternateContent xmlns:mc="http://schemas.openxmlformats.org/markup-compatibility/2006">
              <mc:Choice xmlns:v="urn:schemas-microsoft-com:vml" Requires="v">
                <p:oleObj spid="_x0000_s43041" name="Формула" r:id="rId9" imgW="507960" imgH="228600" progId="Equation.3">
                  <p:embed/>
                </p:oleObj>
              </mc:Choice>
              <mc:Fallback>
                <p:oleObj name="Формула" r:id="rId9" imgW="50796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6325" y="1125538"/>
                        <a:ext cx="1655763" cy="73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7" name="Rectangle 9"/>
          <p:cNvSpPr>
            <a:spLocks noChangeArrowheads="1"/>
          </p:cNvSpPr>
          <p:nvPr/>
        </p:nvSpPr>
        <p:spPr bwMode="auto">
          <a:xfrm>
            <a:off x="0" y="285273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b="1" i="1">
                <a:solidFill>
                  <a:srgbClr val="FF0000"/>
                </a:solidFill>
              </a:rPr>
              <a:t>Частота </a:t>
            </a:r>
            <a:r>
              <a:rPr lang="ru-RU" sz="3200">
                <a:solidFill>
                  <a:srgbClr val="FF0000"/>
                </a:solidFill>
              </a:rPr>
              <a:t> </a:t>
            </a:r>
            <a:r>
              <a:rPr lang="ru-RU" sz="4800" b="1" i="1">
                <a:solidFill>
                  <a:srgbClr val="FF0000"/>
                </a:solidFill>
                <a:latin typeface="Times New Roman" pitchFamily="18" charset="0"/>
                <a:cs typeface="Times New Roman" pitchFamily="18" charset="0"/>
              </a:rPr>
              <a:t>ν</a:t>
            </a:r>
            <a:r>
              <a:rPr lang="ru-RU" sz="3200" i="1"/>
              <a:t> – число оборотов тела за </a:t>
            </a:r>
            <a:r>
              <a:rPr lang="ru-RU" sz="3200"/>
              <a:t>1</a:t>
            </a:r>
            <a:r>
              <a:rPr lang="ru-RU" sz="3200" i="1"/>
              <a:t> сек.</a:t>
            </a:r>
          </a:p>
        </p:txBody>
      </p:sp>
      <p:sp>
        <p:nvSpPr>
          <p:cNvPr id="40968" name="Rectangle 10"/>
          <p:cNvSpPr>
            <a:spLocks noChangeArrowheads="1"/>
          </p:cNvSpPr>
          <p:nvPr/>
        </p:nvSpPr>
        <p:spPr bwMode="auto">
          <a:xfrm>
            <a:off x="0" y="5487988"/>
            <a:ext cx="40036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sz="3200" b="1" i="1">
                <a:solidFill>
                  <a:srgbClr val="FF0000"/>
                </a:solidFill>
              </a:rPr>
              <a:t>Угловая скорость</a:t>
            </a:r>
          </a:p>
        </p:txBody>
      </p:sp>
      <p:sp>
        <p:nvSpPr>
          <p:cNvPr id="40969"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0DC4F62-3913-4917-A705-6ECD009A0514}" type="slidenum">
              <a:rPr lang="ru-RU" smtClean="0"/>
              <a:pPr eaLnBrk="1" hangingPunct="1"/>
              <a:t>59</a:t>
            </a:fld>
            <a:endParaRPr lang="ru-RU" smtClean="0"/>
          </a:p>
        </p:txBody>
      </p:sp>
    </p:spTree>
    <p:extLst>
      <p:ext uri="{BB962C8B-B14F-4D97-AF65-F5344CB8AC3E}">
        <p14:creationId xmlns:p14="http://schemas.microsoft.com/office/powerpoint/2010/main" val="16179740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3" name="Rectangle 4"/>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3200"/>
              <a:t>	</a:t>
            </a:r>
            <a:r>
              <a:rPr lang="ru-RU" sz="3200"/>
              <a:t>Введем </a:t>
            </a:r>
            <a:r>
              <a:rPr lang="ru-RU" sz="3200">
                <a:solidFill>
                  <a:srgbClr val="FF0000"/>
                </a:solidFill>
              </a:rPr>
              <a:t>вектор</a:t>
            </a:r>
            <a:r>
              <a:rPr lang="ru-RU" sz="3200" b="1" i="1">
                <a:solidFill>
                  <a:srgbClr val="FF0000"/>
                </a:solidFill>
              </a:rPr>
              <a:t> углового ускорения </a:t>
            </a:r>
            <a:r>
              <a:rPr lang="en-US" sz="3200" b="1" i="1">
                <a:solidFill>
                  <a:srgbClr val="FF0000"/>
                </a:solidFill>
              </a:rPr>
              <a:t>     </a:t>
            </a:r>
            <a:r>
              <a:rPr lang="ru-RU" sz="3200" b="1" i="1">
                <a:solidFill>
                  <a:srgbClr val="FF0000"/>
                </a:solidFill>
              </a:rPr>
              <a:t> </a:t>
            </a:r>
          </a:p>
          <a:p>
            <a:pPr algn="just"/>
            <a:r>
              <a:rPr lang="ru-RU" sz="3200">
                <a:solidFill>
                  <a:srgbClr val="0000FF"/>
                </a:solidFill>
              </a:rPr>
              <a:t>для характеристики </a:t>
            </a:r>
            <a:r>
              <a:rPr lang="ru-RU" sz="3200" i="1">
                <a:solidFill>
                  <a:srgbClr val="0000FF"/>
                </a:solidFill>
              </a:rPr>
              <a:t>неравномерного вращения тела</a:t>
            </a:r>
            <a:r>
              <a:rPr lang="ru-RU" sz="3200">
                <a:solidFill>
                  <a:srgbClr val="0000FF"/>
                </a:solidFill>
              </a:rPr>
              <a:t>:</a:t>
            </a:r>
          </a:p>
        </p:txBody>
      </p:sp>
      <p:sp>
        <p:nvSpPr>
          <p:cNvPr id="41994" name="Rectangle 6"/>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86" name="Object 5"/>
          <p:cNvGraphicFramePr>
            <a:graphicFrameLocks noChangeAspect="1"/>
          </p:cNvGraphicFramePr>
          <p:nvPr/>
        </p:nvGraphicFramePr>
        <p:xfrm>
          <a:off x="8532813" y="115888"/>
          <a:ext cx="273050" cy="422275"/>
        </p:xfrm>
        <a:graphic>
          <a:graphicData uri="http://schemas.openxmlformats.org/presentationml/2006/ole">
            <mc:AlternateContent xmlns:mc="http://schemas.openxmlformats.org/markup-compatibility/2006">
              <mc:Choice xmlns:v="urn:schemas-microsoft-com:vml" Requires="v">
                <p:oleObj spid="_x0000_s44083" name="Формула" r:id="rId3" imgW="279360" imgH="431640" progId="Equation.3">
                  <p:embed/>
                </p:oleObj>
              </mc:Choice>
              <mc:Fallback>
                <p:oleObj name="Формула" r:id="rId3" imgW="27936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2813" y="115888"/>
                        <a:ext cx="273050" cy="42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995" name="Rectangle 8"/>
          <p:cNvSpPr>
            <a:spLocks noChangeArrowheads="1"/>
          </p:cNvSpPr>
          <p:nvPr/>
        </p:nvSpPr>
        <p:spPr bwMode="auto">
          <a:xfrm>
            <a:off x="0" y="3063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87" name="Object 7"/>
          <p:cNvGraphicFramePr>
            <a:graphicFrameLocks noChangeAspect="1"/>
          </p:cNvGraphicFramePr>
          <p:nvPr/>
        </p:nvGraphicFramePr>
        <p:xfrm>
          <a:off x="3708400" y="1268413"/>
          <a:ext cx="1727200" cy="1449387"/>
        </p:xfrm>
        <a:graphic>
          <a:graphicData uri="http://schemas.openxmlformats.org/presentationml/2006/ole">
            <mc:AlternateContent xmlns:mc="http://schemas.openxmlformats.org/markup-compatibility/2006">
              <mc:Choice xmlns:v="urn:schemas-microsoft-com:vml" Requires="v">
                <p:oleObj spid="_x0000_s44084" name="Формула" r:id="rId5" imgW="1498320" imgH="1257120" progId="Equation.3">
                  <p:embed/>
                </p:oleObj>
              </mc:Choice>
              <mc:Fallback>
                <p:oleObj name="Формула" r:id="rId5" imgW="1498320" imgH="12571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1268413"/>
                        <a:ext cx="1727200" cy="14493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996" name="Rectangle 9"/>
          <p:cNvSpPr>
            <a:spLocks noChangeArrowheads="1"/>
          </p:cNvSpPr>
          <p:nvPr/>
        </p:nvSpPr>
        <p:spPr bwMode="auto">
          <a:xfrm>
            <a:off x="5580063" y="1557338"/>
            <a:ext cx="1203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ru-RU" sz="1200">
                <a:cs typeface="Times New Roman" pitchFamily="18" charset="0"/>
              </a:rPr>
              <a:t>.</a:t>
            </a:r>
            <a:r>
              <a:rPr lang="ru-RU" sz="2400">
                <a:cs typeface="Times New Roman" pitchFamily="18" charset="0"/>
              </a:rPr>
              <a:t>(2.4.3)</a:t>
            </a:r>
            <a:r>
              <a:rPr lang="ru-RU" sz="2400"/>
              <a:t> </a:t>
            </a:r>
          </a:p>
        </p:txBody>
      </p:sp>
      <p:sp>
        <p:nvSpPr>
          <p:cNvPr id="41997" name="Rectangle 10"/>
          <p:cNvSpPr>
            <a:spLocks noChangeArrowheads="1"/>
          </p:cNvSpPr>
          <p:nvPr/>
        </p:nvSpPr>
        <p:spPr bwMode="auto">
          <a:xfrm>
            <a:off x="0" y="2805113"/>
            <a:ext cx="6227763"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2800"/>
              <a:t>	</a:t>
            </a:r>
            <a:r>
              <a:rPr lang="ru-RU" sz="2800"/>
              <a:t>Вектор</a:t>
            </a:r>
            <a:r>
              <a:rPr lang="en-US" sz="2800"/>
              <a:t>      </a:t>
            </a:r>
            <a:r>
              <a:rPr lang="ru-RU" sz="2800"/>
              <a:t>направлен в ту же сторону, что и </a:t>
            </a:r>
            <a:r>
              <a:rPr lang="en-US" sz="2800"/>
              <a:t>       </a:t>
            </a:r>
            <a:r>
              <a:rPr lang="ru-RU" sz="2800"/>
              <a:t>при ускоренном</a:t>
            </a:r>
            <a:r>
              <a:rPr lang="en-US" sz="2800"/>
              <a:t>  </a:t>
            </a:r>
            <a:r>
              <a:rPr lang="ru-RU" sz="2800"/>
              <a:t>вращении </a:t>
            </a:r>
          </a:p>
          <a:p>
            <a:pPr algn="just"/>
            <a:r>
              <a:rPr lang="en-US" sz="2800"/>
              <a:t>                    </a:t>
            </a:r>
            <a:endParaRPr lang="ru-RU" sz="2800"/>
          </a:p>
          <a:p>
            <a:pPr algn="just"/>
            <a:r>
              <a:rPr lang="ru-RU" sz="2800"/>
              <a:t>а</a:t>
            </a:r>
            <a:r>
              <a:rPr lang="en-US" sz="2800"/>
              <a:t>           </a:t>
            </a:r>
            <a:r>
              <a:rPr lang="ru-RU" sz="2800"/>
              <a:t>направлен </a:t>
            </a:r>
            <a:r>
              <a:rPr lang="en-US" sz="2800"/>
              <a:t>    </a:t>
            </a:r>
            <a:r>
              <a:rPr lang="ru-RU" sz="2800"/>
              <a:t>в противопо-ложную сторону при   замедленном    вращении</a:t>
            </a:r>
          </a:p>
          <a:p>
            <a:pPr algn="just"/>
            <a:endParaRPr lang="ru-RU" sz="2800"/>
          </a:p>
          <a:p>
            <a:pPr algn="just"/>
            <a:r>
              <a:rPr lang="ru-RU" sz="3200"/>
              <a:t>                    </a:t>
            </a:r>
          </a:p>
        </p:txBody>
      </p:sp>
      <p:sp>
        <p:nvSpPr>
          <p:cNvPr id="41998" name="Rectangle 12"/>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88" name="Object 11"/>
          <p:cNvGraphicFramePr>
            <a:graphicFrameLocks noChangeAspect="1"/>
          </p:cNvGraphicFramePr>
          <p:nvPr/>
        </p:nvGraphicFramePr>
        <p:xfrm>
          <a:off x="2339975" y="2636838"/>
          <a:ext cx="485775" cy="720725"/>
        </p:xfrm>
        <a:graphic>
          <a:graphicData uri="http://schemas.openxmlformats.org/presentationml/2006/ole">
            <mc:AlternateContent xmlns:mc="http://schemas.openxmlformats.org/markup-compatibility/2006">
              <mc:Choice xmlns:v="urn:schemas-microsoft-com:vml" Requires="v">
                <p:oleObj spid="_x0000_s44085" name="Формула" r:id="rId7" imgW="419040" imgH="622080" progId="Equation.3">
                  <p:embed/>
                </p:oleObj>
              </mc:Choice>
              <mc:Fallback>
                <p:oleObj name="Формула" r:id="rId7" imgW="419040" imgH="6220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9975" y="2636838"/>
                        <a:ext cx="485775" cy="720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999" name="Rectangle 14"/>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89" name="Object 13"/>
          <p:cNvGraphicFramePr>
            <a:graphicFrameLocks noChangeAspect="1"/>
          </p:cNvGraphicFramePr>
          <p:nvPr/>
        </p:nvGraphicFramePr>
        <p:xfrm>
          <a:off x="2851150" y="3284538"/>
          <a:ext cx="381000" cy="431800"/>
        </p:xfrm>
        <a:graphic>
          <a:graphicData uri="http://schemas.openxmlformats.org/presentationml/2006/ole">
            <mc:AlternateContent xmlns:mc="http://schemas.openxmlformats.org/markup-compatibility/2006">
              <mc:Choice xmlns:v="urn:schemas-microsoft-com:vml" Requires="v">
                <p:oleObj spid="_x0000_s44086" name="Формула" r:id="rId9" imgW="380880" imgH="431640" progId="Equation.3">
                  <p:embed/>
                </p:oleObj>
              </mc:Choice>
              <mc:Fallback>
                <p:oleObj name="Формула" r:id="rId9" imgW="380880" imgH="431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51150" y="3284538"/>
                        <a:ext cx="3810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0" name="Rectangle 16"/>
          <p:cNvSpPr>
            <a:spLocks noChangeArrowheads="1"/>
          </p:cNvSpPr>
          <p:nvPr/>
        </p:nvSpPr>
        <p:spPr bwMode="auto">
          <a:xfrm>
            <a:off x="0" y="2997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90" name="Object 15"/>
          <p:cNvGraphicFramePr>
            <a:graphicFrameLocks noChangeAspect="1"/>
          </p:cNvGraphicFramePr>
          <p:nvPr/>
        </p:nvGraphicFramePr>
        <p:xfrm>
          <a:off x="2339975" y="3716338"/>
          <a:ext cx="1439863" cy="958850"/>
        </p:xfrm>
        <a:graphic>
          <a:graphicData uri="http://schemas.openxmlformats.org/presentationml/2006/ole">
            <mc:AlternateContent xmlns:mc="http://schemas.openxmlformats.org/markup-compatibility/2006">
              <mc:Choice xmlns:v="urn:schemas-microsoft-com:vml" Requires="v">
                <p:oleObj spid="_x0000_s44087" name="Формула" r:id="rId11" imgW="2031840" imgH="1346040" progId="Equation.3">
                  <p:embed/>
                </p:oleObj>
              </mc:Choice>
              <mc:Fallback>
                <p:oleObj name="Формула" r:id="rId11" imgW="2031840" imgH="13460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9975" y="3716338"/>
                        <a:ext cx="1439863" cy="958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1" name="Rectangle 1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91" name="Object 17"/>
          <p:cNvGraphicFramePr>
            <a:graphicFrameLocks noChangeAspect="1"/>
          </p:cNvGraphicFramePr>
          <p:nvPr/>
        </p:nvGraphicFramePr>
        <p:xfrm>
          <a:off x="684213" y="4365625"/>
          <a:ext cx="509587" cy="758825"/>
        </p:xfrm>
        <a:graphic>
          <a:graphicData uri="http://schemas.openxmlformats.org/presentationml/2006/ole">
            <mc:AlternateContent xmlns:mc="http://schemas.openxmlformats.org/markup-compatibility/2006">
              <mc:Choice xmlns:v="urn:schemas-microsoft-com:vml" Requires="v">
                <p:oleObj spid="_x0000_s44088" name="Формула" r:id="rId13" imgW="419040" imgH="622080" progId="Equation.3">
                  <p:embed/>
                </p:oleObj>
              </mc:Choice>
              <mc:Fallback>
                <p:oleObj name="Формула" r:id="rId13" imgW="419040" imgH="62208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4213" y="4365625"/>
                        <a:ext cx="509587" cy="758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2" name="Rectangle 2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1992" name="Object 19"/>
          <p:cNvGraphicFramePr>
            <a:graphicFrameLocks noChangeAspect="1"/>
          </p:cNvGraphicFramePr>
          <p:nvPr/>
        </p:nvGraphicFramePr>
        <p:xfrm>
          <a:off x="2339975" y="5373688"/>
          <a:ext cx="1512888" cy="1012825"/>
        </p:xfrm>
        <a:graphic>
          <a:graphicData uri="http://schemas.openxmlformats.org/presentationml/2006/ole">
            <mc:AlternateContent xmlns:mc="http://schemas.openxmlformats.org/markup-compatibility/2006">
              <mc:Choice xmlns:v="urn:schemas-microsoft-com:vml" Requires="v">
                <p:oleObj spid="_x0000_s44089" name="Формула" r:id="rId15" imgW="2019240" imgH="1346040" progId="Equation.3">
                  <p:embed/>
                </p:oleObj>
              </mc:Choice>
              <mc:Fallback>
                <p:oleObj name="Формула" r:id="rId15" imgW="2019240" imgH="134604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39975" y="5373688"/>
                        <a:ext cx="1512888"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03" name="Rectangle 21"/>
          <p:cNvSpPr>
            <a:spLocks noChangeArrowheads="1"/>
          </p:cNvSpPr>
          <p:nvPr/>
        </p:nvSpPr>
        <p:spPr bwMode="auto">
          <a:xfrm>
            <a:off x="3995738" y="6400800"/>
            <a:ext cx="276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2400"/>
              <a:t>(рисунок 2.13).</a:t>
            </a:r>
          </a:p>
        </p:txBody>
      </p:sp>
      <p:sp>
        <p:nvSpPr>
          <p:cNvPr id="42004" name="Номер слайда 2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58D8C49-27D4-4F7C-A7BA-69CAE519A098}" type="slidenum">
              <a:rPr lang="ru-RU" smtClean="0"/>
              <a:pPr eaLnBrk="1" hangingPunct="1"/>
              <a:t>60</a:t>
            </a:fld>
            <a:endParaRPr lang="ru-RU" smtClean="0"/>
          </a:p>
        </p:txBody>
      </p:sp>
      <p:pic>
        <p:nvPicPr>
          <p:cNvPr id="42005" name="Picture 9" descr="Вращение твердого тела с угловым ускорением"/>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226175" y="1989138"/>
            <a:ext cx="2917825" cy="486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4999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9" descr="Вращение твердого тела с угловым ускорение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1863" y="1628775"/>
            <a:ext cx="3132137"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Rectangle 6"/>
          <p:cNvSpPr>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3200"/>
              <a:t>	Выразим </a:t>
            </a:r>
            <a:r>
              <a:rPr lang="ru-RU" sz="3200">
                <a:solidFill>
                  <a:srgbClr val="FF0000"/>
                </a:solidFill>
              </a:rPr>
              <a:t>нормальное </a:t>
            </a:r>
            <a:r>
              <a:rPr lang="ru-RU" sz="3200"/>
              <a:t>и</a:t>
            </a:r>
            <a:r>
              <a:rPr lang="ru-RU" sz="3200">
                <a:solidFill>
                  <a:srgbClr val="FF0000"/>
                </a:solidFill>
              </a:rPr>
              <a:t> тангенциальное </a:t>
            </a:r>
            <a:r>
              <a:rPr lang="ru-RU" sz="3200"/>
              <a:t>ускорения точки</a:t>
            </a:r>
            <a:r>
              <a:rPr lang="ru-RU" sz="3200">
                <a:solidFill>
                  <a:srgbClr val="FF0000"/>
                </a:solidFill>
              </a:rPr>
              <a:t> </a:t>
            </a:r>
            <a:r>
              <a:rPr lang="ru-RU" sz="3200" i="1">
                <a:solidFill>
                  <a:srgbClr val="FF0000"/>
                </a:solidFill>
              </a:rPr>
              <a:t>М</a:t>
            </a:r>
            <a:r>
              <a:rPr lang="ru-RU" sz="3200">
                <a:solidFill>
                  <a:srgbClr val="FF0000"/>
                </a:solidFill>
              </a:rPr>
              <a:t> </a:t>
            </a:r>
            <a:r>
              <a:rPr lang="ru-RU" sz="3200"/>
              <a:t>через</a:t>
            </a:r>
            <a:r>
              <a:rPr lang="ru-RU" sz="3200">
                <a:solidFill>
                  <a:srgbClr val="FF0000"/>
                </a:solidFill>
              </a:rPr>
              <a:t> угловую скорость </a:t>
            </a:r>
            <a:r>
              <a:rPr lang="ru-RU" sz="3200"/>
              <a:t>и</a:t>
            </a:r>
            <a:r>
              <a:rPr lang="ru-RU" sz="3200">
                <a:solidFill>
                  <a:srgbClr val="FF0000"/>
                </a:solidFill>
              </a:rPr>
              <a:t> угловое ускорение:</a:t>
            </a:r>
          </a:p>
        </p:txBody>
      </p:sp>
      <p:sp>
        <p:nvSpPr>
          <p:cNvPr id="43016" name="Rectangle 8"/>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graphicFrame>
        <p:nvGraphicFramePr>
          <p:cNvPr id="43010" name="Object 9"/>
          <p:cNvGraphicFramePr>
            <a:graphicFrameLocks noChangeAspect="1"/>
          </p:cNvGraphicFramePr>
          <p:nvPr/>
        </p:nvGraphicFramePr>
        <p:xfrm>
          <a:off x="107950" y="1412875"/>
          <a:ext cx="6264275" cy="1277938"/>
        </p:xfrm>
        <a:graphic>
          <a:graphicData uri="http://schemas.openxmlformats.org/presentationml/2006/ole">
            <mc:AlternateContent xmlns:mc="http://schemas.openxmlformats.org/markup-compatibility/2006">
              <mc:Choice xmlns:v="urn:schemas-microsoft-com:vml" Requires="v">
                <p:oleObj spid="_x0000_s45086" name="Формула" r:id="rId4" imgW="2234880" imgH="457200" progId="Equation.3">
                  <p:embed/>
                </p:oleObj>
              </mc:Choice>
              <mc:Fallback>
                <p:oleObj name="Формула" r:id="rId4" imgW="2234880" imgH="457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1412875"/>
                        <a:ext cx="6264275"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graphicFrame>
        <p:nvGraphicFramePr>
          <p:cNvPr id="43011" name="Object 10"/>
          <p:cNvGraphicFramePr>
            <a:graphicFrameLocks noChangeAspect="1"/>
          </p:cNvGraphicFramePr>
          <p:nvPr/>
        </p:nvGraphicFramePr>
        <p:xfrm>
          <a:off x="2339975" y="2781300"/>
          <a:ext cx="2376488" cy="819150"/>
        </p:xfrm>
        <a:graphic>
          <a:graphicData uri="http://schemas.openxmlformats.org/presentationml/2006/ole">
            <mc:AlternateContent xmlns:mc="http://schemas.openxmlformats.org/markup-compatibility/2006">
              <mc:Choice xmlns:v="urn:schemas-microsoft-com:vml" Requires="v">
                <p:oleObj spid="_x0000_s45087" name="Формула" r:id="rId6" imgW="1828800" imgH="634680" progId="Equation.3">
                  <p:embed/>
                </p:oleObj>
              </mc:Choice>
              <mc:Fallback>
                <p:oleObj name="Формула" r:id="rId6" imgW="1828800" imgH="6346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975" y="2781300"/>
                        <a:ext cx="2376488" cy="8191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2" name="Object 11"/>
          <p:cNvGraphicFramePr>
            <a:graphicFrameLocks noChangeAspect="1"/>
          </p:cNvGraphicFramePr>
          <p:nvPr/>
        </p:nvGraphicFramePr>
        <p:xfrm>
          <a:off x="1116013" y="3644900"/>
          <a:ext cx="3833812" cy="1655763"/>
        </p:xfrm>
        <a:graphic>
          <a:graphicData uri="http://schemas.openxmlformats.org/presentationml/2006/ole">
            <mc:AlternateContent xmlns:mc="http://schemas.openxmlformats.org/markup-compatibility/2006">
              <mc:Choice xmlns:v="urn:schemas-microsoft-com:vml" Requires="v">
                <p:oleObj spid="_x0000_s45088" name="Формула" r:id="rId8" imgW="1079280" imgH="469800" progId="Equation.3">
                  <p:embed/>
                </p:oleObj>
              </mc:Choice>
              <mc:Fallback>
                <p:oleObj name="Формула" r:id="rId8" imgW="1079280" imgH="4698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6013" y="3644900"/>
                        <a:ext cx="3833812" cy="16557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7" name="Номер слайда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CCDCBBC-2596-4042-AA18-C6905B6B34EE}" type="slidenum">
              <a:rPr lang="ru-RU" smtClean="0"/>
              <a:pPr eaLnBrk="1" hangingPunct="1"/>
              <a:t>61</a:t>
            </a:fld>
            <a:endParaRPr lang="ru-RU" smtClean="0"/>
          </a:p>
        </p:txBody>
      </p:sp>
      <p:graphicFrame>
        <p:nvGraphicFramePr>
          <p:cNvPr id="35879" name="Object 39"/>
          <p:cNvGraphicFramePr>
            <a:graphicFrameLocks noChangeAspect="1"/>
          </p:cNvGraphicFramePr>
          <p:nvPr/>
        </p:nvGraphicFramePr>
        <p:xfrm>
          <a:off x="1116013" y="5373688"/>
          <a:ext cx="4700587" cy="1484312"/>
        </p:xfrm>
        <a:graphic>
          <a:graphicData uri="http://schemas.openxmlformats.org/presentationml/2006/ole">
            <mc:AlternateContent xmlns:mc="http://schemas.openxmlformats.org/markup-compatibility/2006">
              <mc:Choice xmlns:v="urn:schemas-microsoft-com:vml" Requires="v">
                <p:oleObj spid="_x0000_s45089" name="Формула" r:id="rId10" imgW="1447560" imgH="457200" progId="Equation.3">
                  <p:embed/>
                </p:oleObj>
              </mc:Choice>
              <mc:Fallback>
                <p:oleObj name="Формула" r:id="rId10" imgW="1447560" imgH="457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6013" y="5373688"/>
                        <a:ext cx="4700587" cy="1484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772598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0" name="Rectangle 6"/>
          <p:cNvSpPr>
            <a:spLocks noChangeArrowheads="1"/>
          </p:cNvSpPr>
          <p:nvPr/>
        </p:nvSpPr>
        <p:spPr bwMode="auto">
          <a:xfrm>
            <a:off x="6659563" y="249237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ru-RU" sz="3200"/>
          </a:p>
        </p:txBody>
      </p:sp>
      <p:sp>
        <p:nvSpPr>
          <p:cNvPr id="44041" name="Rectangle 9"/>
          <p:cNvSpPr>
            <a:spLocks noChangeArrowheads="1"/>
          </p:cNvSpPr>
          <p:nvPr/>
        </p:nvSpPr>
        <p:spPr bwMode="auto">
          <a:xfrm>
            <a:off x="0" y="0"/>
            <a:ext cx="91440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3200"/>
              <a:t>	Формулы простейших случаев вращения тела вокруг неподвижной оси:</a:t>
            </a:r>
          </a:p>
          <a:p>
            <a:r>
              <a:rPr lang="ru-RU" sz="3200"/>
              <a:t> - </a:t>
            </a:r>
            <a:r>
              <a:rPr lang="ru-RU" sz="3200">
                <a:solidFill>
                  <a:srgbClr val="FF0000"/>
                </a:solidFill>
              </a:rPr>
              <a:t>равномерное вращение</a:t>
            </a:r>
            <a:r>
              <a:rPr lang="ru-RU" sz="3200"/>
              <a:t> </a:t>
            </a:r>
          </a:p>
          <a:p>
            <a:r>
              <a:rPr lang="ru-RU" sz="3200"/>
              <a:t> </a:t>
            </a:r>
          </a:p>
          <a:p>
            <a:endParaRPr lang="ru-RU" sz="3200"/>
          </a:p>
          <a:p>
            <a:r>
              <a:rPr lang="ru-RU" sz="3200"/>
              <a:t>- </a:t>
            </a:r>
            <a:r>
              <a:rPr lang="ru-RU" sz="3200">
                <a:solidFill>
                  <a:srgbClr val="FF0000"/>
                </a:solidFill>
              </a:rPr>
              <a:t>равнопеременное     вращение</a:t>
            </a:r>
            <a:r>
              <a:rPr lang="ru-RU" sz="3200"/>
              <a:t> </a:t>
            </a:r>
          </a:p>
        </p:txBody>
      </p:sp>
      <p:graphicFrame>
        <p:nvGraphicFramePr>
          <p:cNvPr id="44034" name="Object 10"/>
          <p:cNvGraphicFramePr>
            <a:graphicFrameLocks noChangeAspect="1"/>
          </p:cNvGraphicFramePr>
          <p:nvPr/>
        </p:nvGraphicFramePr>
        <p:xfrm>
          <a:off x="5292725" y="906463"/>
          <a:ext cx="1233488" cy="650875"/>
        </p:xfrm>
        <a:graphic>
          <a:graphicData uri="http://schemas.openxmlformats.org/presentationml/2006/ole">
            <mc:AlternateContent xmlns:mc="http://schemas.openxmlformats.org/markup-compatibility/2006">
              <mc:Choice xmlns:v="urn:schemas-microsoft-com:vml" Requires="v">
                <p:oleObj spid="_x0000_s46124" name="Формула" r:id="rId3" imgW="419040" imgH="215640" progId="Equation.3">
                  <p:embed/>
                </p:oleObj>
              </mc:Choice>
              <mc:Fallback>
                <p:oleObj name="Формула" r:id="rId3" imgW="419040" imgH="215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906463"/>
                        <a:ext cx="1233488" cy="650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5" name="Object 11"/>
          <p:cNvGraphicFramePr>
            <a:graphicFrameLocks noChangeAspect="1"/>
          </p:cNvGraphicFramePr>
          <p:nvPr/>
        </p:nvGraphicFramePr>
        <p:xfrm>
          <a:off x="7029450" y="1054100"/>
          <a:ext cx="1574800" cy="430213"/>
        </p:xfrm>
        <a:graphic>
          <a:graphicData uri="http://schemas.openxmlformats.org/presentationml/2006/ole">
            <mc:AlternateContent xmlns:mc="http://schemas.openxmlformats.org/markup-compatibility/2006">
              <mc:Choice xmlns:v="urn:schemas-microsoft-com:vml" Requires="v">
                <p:oleObj spid="_x0000_s46125" name="Формула" r:id="rId5" imgW="749160" imgH="203040" progId="Equation.3">
                  <p:embed/>
                </p:oleObj>
              </mc:Choice>
              <mc:Fallback>
                <p:oleObj name="Формула" r:id="rId5" imgW="749160" imgH="203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29450" y="1054100"/>
                        <a:ext cx="1574800" cy="430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6" name="Object 12"/>
          <p:cNvGraphicFramePr>
            <a:graphicFrameLocks noChangeAspect="1"/>
          </p:cNvGraphicFramePr>
          <p:nvPr/>
        </p:nvGraphicFramePr>
        <p:xfrm>
          <a:off x="2555875" y="1484313"/>
          <a:ext cx="3457575" cy="927100"/>
        </p:xfrm>
        <a:graphic>
          <a:graphicData uri="http://schemas.openxmlformats.org/presentationml/2006/ole">
            <mc:AlternateContent xmlns:mc="http://schemas.openxmlformats.org/markup-compatibility/2006">
              <mc:Choice xmlns:v="urn:schemas-microsoft-com:vml" Requires="v">
                <p:oleObj spid="_x0000_s46126" name="Формула" r:id="rId7" imgW="888840" imgH="241200" progId="Equation.3">
                  <p:embed/>
                </p:oleObj>
              </mc:Choice>
              <mc:Fallback>
                <p:oleObj name="Формула" r:id="rId7" imgW="888840" imgH="241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5875" y="1484313"/>
                        <a:ext cx="3457575" cy="9271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7" name="Object 13"/>
          <p:cNvGraphicFramePr>
            <a:graphicFrameLocks noChangeAspect="1"/>
          </p:cNvGraphicFramePr>
          <p:nvPr/>
        </p:nvGraphicFramePr>
        <p:xfrm>
          <a:off x="6659563" y="2473325"/>
          <a:ext cx="2160587" cy="595313"/>
        </p:xfrm>
        <a:graphic>
          <a:graphicData uri="http://schemas.openxmlformats.org/presentationml/2006/ole">
            <mc:AlternateContent xmlns:mc="http://schemas.openxmlformats.org/markup-compatibility/2006">
              <mc:Choice xmlns:v="urn:schemas-microsoft-com:vml" Requires="v">
                <p:oleObj spid="_x0000_s46127" name="Формула" r:id="rId9" imgW="723600" imgH="203040" progId="Equation.3">
                  <p:embed/>
                </p:oleObj>
              </mc:Choice>
              <mc:Fallback>
                <p:oleObj name="Формула" r:id="rId9" imgW="723600" imgH="2030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59563" y="2473325"/>
                        <a:ext cx="2160587" cy="59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8" name="Object 14"/>
          <p:cNvGraphicFramePr>
            <a:graphicFrameLocks noChangeAspect="1"/>
          </p:cNvGraphicFramePr>
          <p:nvPr/>
        </p:nvGraphicFramePr>
        <p:xfrm>
          <a:off x="2941638" y="3297238"/>
          <a:ext cx="2709862" cy="779462"/>
        </p:xfrm>
        <a:graphic>
          <a:graphicData uri="http://schemas.openxmlformats.org/presentationml/2006/ole">
            <mc:AlternateContent xmlns:mc="http://schemas.openxmlformats.org/markup-compatibility/2006">
              <mc:Choice xmlns:v="urn:schemas-microsoft-com:vml" Requires="v">
                <p:oleObj spid="_x0000_s46128" name="Формула" r:id="rId11" imgW="825480" imgH="241200" progId="Equation.3">
                  <p:embed/>
                </p:oleObj>
              </mc:Choice>
              <mc:Fallback>
                <p:oleObj name="Формула" r:id="rId11" imgW="825480" imgH="241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41638" y="3297238"/>
                        <a:ext cx="2709862" cy="7794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9" name="Object 15"/>
          <p:cNvGraphicFramePr>
            <a:graphicFrameLocks noChangeAspect="1"/>
          </p:cNvGraphicFramePr>
          <p:nvPr/>
        </p:nvGraphicFramePr>
        <p:xfrm>
          <a:off x="2627313" y="4652963"/>
          <a:ext cx="3457575" cy="1668462"/>
        </p:xfrm>
        <a:graphic>
          <a:graphicData uri="http://schemas.openxmlformats.org/presentationml/2006/ole">
            <mc:AlternateContent xmlns:mc="http://schemas.openxmlformats.org/markup-compatibility/2006">
              <mc:Choice xmlns:v="urn:schemas-microsoft-com:vml" Requires="v">
                <p:oleObj spid="_x0000_s46129" name="Формула" r:id="rId13" imgW="965160" imgH="469800" progId="Equation.3">
                  <p:embed/>
                </p:oleObj>
              </mc:Choice>
              <mc:Fallback>
                <p:oleObj name="Формула" r:id="rId13" imgW="965160" imgH="4698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27313" y="4652963"/>
                        <a:ext cx="3457575" cy="16684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042" name="Номер слайда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8348270-2E2C-4C72-90CC-DAB380D49A05}" type="slidenum">
              <a:rPr lang="ru-RU" smtClean="0"/>
              <a:pPr eaLnBrk="1" hangingPunct="1"/>
              <a:t>62</a:t>
            </a:fld>
            <a:endParaRPr lang="ru-RU" smtClean="0"/>
          </a:p>
        </p:txBody>
      </p:sp>
    </p:spTree>
    <p:extLst>
      <p:ext uri="{BB962C8B-B14F-4D97-AF65-F5344CB8AC3E}">
        <p14:creationId xmlns:p14="http://schemas.microsoft.com/office/powerpoint/2010/main" val="13091187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3" descr="Вращение твердого тела с угловым ускорением"/>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125" y="2592388"/>
            <a:ext cx="2555875"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6"/>
          <p:cNvSpPr>
            <a:spLocks noChangeArrowheads="1"/>
          </p:cNvSpPr>
          <p:nvPr/>
        </p:nvSpPr>
        <p:spPr bwMode="auto">
          <a:xfrm>
            <a:off x="0" y="26654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28" name="Rectangle 7"/>
          <p:cNvSpPr>
            <a:spLocks noChangeArrowheads="1"/>
          </p:cNvSpPr>
          <p:nvPr/>
        </p:nvSpPr>
        <p:spPr bwMode="auto">
          <a:xfrm>
            <a:off x="5580063" y="515938"/>
            <a:ext cx="279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0" hangingPunct="0">
              <a:tabLst>
                <a:tab pos="2609850" algn="ctr"/>
                <a:tab pos="3060700" algn="ctr"/>
                <a:tab pos="5454650" algn="r"/>
              </a:tabLst>
            </a:pPr>
            <a:r>
              <a:rPr lang="ru-RU" sz="1400">
                <a:cs typeface="Times New Roman" pitchFamily="18" charset="0"/>
              </a:rPr>
              <a:t>	</a:t>
            </a:r>
            <a:endParaRPr lang="ru-RU"/>
          </a:p>
        </p:txBody>
      </p:sp>
      <p:sp>
        <p:nvSpPr>
          <p:cNvPr id="77829" name="Rectangle 8"/>
          <p:cNvSpPr>
            <a:spLocks noChangeArrowheads="1"/>
          </p:cNvSpPr>
          <p:nvPr/>
        </p:nvSpPr>
        <p:spPr bwMode="auto">
          <a:xfrm>
            <a:off x="5580063" y="11969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tabLst>
                <a:tab pos="2609850" algn="ctr"/>
                <a:tab pos="3060700" algn="ctr"/>
                <a:tab pos="5454650" algn="r"/>
              </a:tabLst>
            </a:pPr>
            <a:endParaRPr lang="ru-RU" sz="2400"/>
          </a:p>
        </p:txBody>
      </p:sp>
      <p:sp>
        <p:nvSpPr>
          <p:cNvPr id="77830" name="Rectangle 9"/>
          <p:cNvSpPr>
            <a:spLocks noChangeArrowheads="1"/>
          </p:cNvSpPr>
          <p:nvPr/>
        </p:nvSpPr>
        <p:spPr bwMode="auto">
          <a:xfrm>
            <a:off x="0" y="514350"/>
            <a:ext cx="9144000" cy="442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ru-RU" sz="2400" b="1" i="1"/>
              <a:t>	</a:t>
            </a:r>
            <a:r>
              <a:rPr lang="ru-RU" sz="3600" b="1" i="1"/>
              <a:t>Обратите внимание.</a:t>
            </a:r>
            <a:r>
              <a:rPr lang="ru-RU" sz="3600" i="1"/>
              <a:t> </a:t>
            </a:r>
          </a:p>
          <a:p>
            <a:pPr algn="just"/>
            <a:r>
              <a:rPr lang="ru-RU" sz="3600" b="1">
                <a:solidFill>
                  <a:srgbClr val="FF0000"/>
                </a:solidFill>
              </a:rPr>
              <a:t>Все кинематические параметры</a:t>
            </a:r>
            <a:r>
              <a:rPr lang="ru-RU" sz="3600" i="1"/>
              <a:t>, характеризующие вращательное движение </a:t>
            </a:r>
            <a:r>
              <a:rPr lang="ru-RU" sz="3600"/>
              <a:t>(</a:t>
            </a:r>
            <a:r>
              <a:rPr lang="ru-RU" sz="3600" i="1"/>
              <a:t>угловое ускорение, угловая скорость и угол поворота</a:t>
            </a:r>
            <a:r>
              <a:rPr lang="ru-RU" sz="3600"/>
              <a:t>)</a:t>
            </a:r>
          </a:p>
          <a:p>
            <a:pPr algn="just"/>
            <a:r>
              <a:rPr lang="ru-RU" sz="3600" b="1" i="1"/>
              <a:t> </a:t>
            </a:r>
            <a:r>
              <a:rPr lang="ru-RU" sz="3600" b="1" i="1">
                <a:solidFill>
                  <a:srgbClr val="FF0000"/>
                </a:solidFill>
              </a:rPr>
              <a:t>направлены вдоль оси</a:t>
            </a:r>
          </a:p>
          <a:p>
            <a:pPr algn="just"/>
            <a:r>
              <a:rPr lang="ru-RU" sz="3600" b="1" i="1">
                <a:solidFill>
                  <a:srgbClr val="FF0000"/>
                </a:solidFill>
              </a:rPr>
              <a:t> вращения.</a:t>
            </a:r>
            <a:endParaRPr lang="ru-RU" sz="3600" b="1">
              <a:solidFill>
                <a:srgbClr val="FF0000"/>
              </a:solidFill>
            </a:endParaRPr>
          </a:p>
          <a:p>
            <a:pPr algn="just"/>
            <a:r>
              <a:rPr lang="ru-RU" sz="3200"/>
              <a:t>	</a:t>
            </a:r>
          </a:p>
        </p:txBody>
      </p:sp>
      <p:sp>
        <p:nvSpPr>
          <p:cNvPr id="77831"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2" name="Rectangle 13"/>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3" name="Rectangle 15"/>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4" name="Rectangle 1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5" name="Rectangle 1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6" name="Rectangle 2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ru-RU"/>
          </a:p>
        </p:txBody>
      </p:sp>
      <p:sp>
        <p:nvSpPr>
          <p:cNvPr id="77837" name="Номер слайда 1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F7AC1B-3CEA-4171-A7CB-17424C6773EB}" type="slidenum">
              <a:rPr lang="ru-RU" smtClean="0"/>
              <a:pPr eaLnBrk="1" hangingPunct="1"/>
              <a:t>63</a:t>
            </a:fld>
            <a:endParaRPr lang="ru-RU" smtClean="0"/>
          </a:p>
        </p:txBody>
      </p:sp>
    </p:spTree>
    <p:extLst>
      <p:ext uri="{BB962C8B-B14F-4D97-AF65-F5344CB8AC3E}">
        <p14:creationId xmlns:p14="http://schemas.microsoft.com/office/powerpoint/2010/main" val="34188001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5"/>
          <p:cNvGraphicFramePr>
            <a:graphicFrameLocks noChangeAspect="1"/>
          </p:cNvGraphicFramePr>
          <p:nvPr/>
        </p:nvGraphicFramePr>
        <p:xfrm>
          <a:off x="993775" y="1557338"/>
          <a:ext cx="1993900" cy="711200"/>
        </p:xfrm>
        <a:graphic>
          <a:graphicData uri="http://schemas.openxmlformats.org/presentationml/2006/ole">
            <mc:AlternateContent xmlns:mc="http://schemas.openxmlformats.org/markup-compatibility/2006">
              <mc:Choice xmlns:v="urn:schemas-microsoft-com:vml" Requires="v">
                <p:oleObj spid="_x0000_s47155" name="Формула" r:id="rId3" imgW="545863" imgH="190417" progId="Equation.3">
                  <p:embed/>
                </p:oleObj>
              </mc:Choice>
              <mc:Fallback>
                <p:oleObj name="Формула" r:id="rId3" imgW="545863" imgH="19041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775" y="1557338"/>
                        <a:ext cx="1993900"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59" name="Object 4"/>
          <p:cNvGraphicFramePr>
            <a:graphicFrameLocks noChangeAspect="1"/>
          </p:cNvGraphicFramePr>
          <p:nvPr/>
        </p:nvGraphicFramePr>
        <p:xfrm>
          <a:off x="2195513" y="2247900"/>
          <a:ext cx="2871787" cy="820738"/>
        </p:xfrm>
        <a:graphic>
          <a:graphicData uri="http://schemas.openxmlformats.org/presentationml/2006/ole">
            <mc:AlternateContent xmlns:mc="http://schemas.openxmlformats.org/markup-compatibility/2006">
              <mc:Choice xmlns:v="urn:schemas-microsoft-com:vml" Requires="v">
                <p:oleObj spid="_x0000_s47156" name="Формула" r:id="rId5" imgW="812447" imgH="241195" progId="Equation.3">
                  <p:embed/>
                </p:oleObj>
              </mc:Choice>
              <mc:Fallback>
                <p:oleObj name="Формула" r:id="rId5" imgW="812447" imgH="24119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2247900"/>
                        <a:ext cx="2871787" cy="820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0" name="Object 3"/>
          <p:cNvGraphicFramePr>
            <a:graphicFrameLocks noChangeAspect="1"/>
          </p:cNvGraphicFramePr>
          <p:nvPr/>
        </p:nvGraphicFramePr>
        <p:xfrm>
          <a:off x="3779838" y="2997200"/>
          <a:ext cx="3359150" cy="1087438"/>
        </p:xfrm>
        <a:graphic>
          <a:graphicData uri="http://schemas.openxmlformats.org/presentationml/2006/ole">
            <mc:AlternateContent xmlns:mc="http://schemas.openxmlformats.org/markup-compatibility/2006">
              <mc:Choice xmlns:v="urn:schemas-microsoft-com:vml" Requires="v">
                <p:oleObj spid="_x0000_s47157" name="Формула" r:id="rId7" imgW="990170" imgH="317362" progId="Equation.3">
                  <p:embed/>
                </p:oleObj>
              </mc:Choice>
              <mc:Fallback>
                <p:oleObj name="Формула" r:id="rId7" imgW="990170" imgH="317362"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838" y="2997200"/>
                        <a:ext cx="3359150" cy="1087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1" name="Object 2"/>
          <p:cNvGraphicFramePr>
            <a:graphicFrameLocks noChangeAspect="1"/>
          </p:cNvGraphicFramePr>
          <p:nvPr/>
        </p:nvGraphicFramePr>
        <p:xfrm>
          <a:off x="5132388" y="4005263"/>
          <a:ext cx="4011612" cy="863600"/>
        </p:xfrm>
        <a:graphic>
          <a:graphicData uri="http://schemas.openxmlformats.org/presentationml/2006/ole">
            <mc:AlternateContent xmlns:mc="http://schemas.openxmlformats.org/markup-compatibility/2006">
              <mc:Choice xmlns:v="urn:schemas-microsoft-com:vml" Requires="v">
                <p:oleObj spid="_x0000_s47158" name="Формула" r:id="rId9" imgW="1244600" imgH="279400" progId="Equation.3">
                  <p:embed/>
                </p:oleObj>
              </mc:Choice>
              <mc:Fallback>
                <p:oleObj name="Формула" r:id="rId9" imgW="1244600" imgH="279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32388" y="4005263"/>
                        <a:ext cx="4011612"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2" name="Object 1"/>
          <p:cNvGraphicFramePr>
            <a:graphicFrameLocks noChangeAspect="1"/>
          </p:cNvGraphicFramePr>
          <p:nvPr/>
        </p:nvGraphicFramePr>
        <p:xfrm>
          <a:off x="6588125" y="4881563"/>
          <a:ext cx="2555875" cy="817562"/>
        </p:xfrm>
        <a:graphic>
          <a:graphicData uri="http://schemas.openxmlformats.org/presentationml/2006/ole">
            <mc:AlternateContent xmlns:mc="http://schemas.openxmlformats.org/markup-compatibility/2006">
              <mc:Choice xmlns:v="urn:schemas-microsoft-com:vml" Requires="v">
                <p:oleObj spid="_x0000_s47159" name="Формула" r:id="rId11" imgW="710891" imgH="241195" progId="Equation.3">
                  <p:embed/>
                </p:oleObj>
              </mc:Choice>
              <mc:Fallback>
                <p:oleObj name="Формула" r:id="rId11" imgW="710891" imgH="241195"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88125" y="4881563"/>
                        <a:ext cx="2555875" cy="817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5" name="Rectangle 7"/>
          <p:cNvSpPr>
            <a:spLocks noChangeArrowheads="1"/>
          </p:cNvSpPr>
          <p:nvPr/>
        </p:nvSpPr>
        <p:spPr bwMode="auto">
          <a:xfrm>
            <a:off x="0" y="-106363"/>
            <a:ext cx="9144000" cy="12319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360363" algn="ctr" eaLnBrk="0" hangingPunct="0"/>
            <a:r>
              <a:rPr lang="ru-RU" sz="2800" b="1">
                <a:solidFill>
                  <a:srgbClr val="FF0000"/>
                </a:solidFill>
                <a:cs typeface="Times New Roman" pitchFamily="18" charset="0"/>
              </a:rPr>
              <a:t>Связь между линейными и угловыми величинами при вращательном движении:</a:t>
            </a:r>
            <a:endParaRPr lang="ru-RU" sz="2800">
              <a:solidFill>
                <a:srgbClr val="FF0000"/>
              </a:solidFill>
            </a:endParaRPr>
          </a:p>
          <a:p>
            <a:pPr indent="360363" eaLnBrk="0" hangingPunct="0"/>
            <a:endParaRPr lang="ru-RU">
              <a:solidFill>
                <a:srgbClr val="FF0000"/>
              </a:solidFill>
            </a:endParaRPr>
          </a:p>
        </p:txBody>
      </p:sp>
      <p:sp>
        <p:nvSpPr>
          <p:cNvPr id="45066" name="Rectangle 10"/>
          <p:cNvSpPr>
            <a:spLocks noChangeArrowheads="1"/>
          </p:cNvSpPr>
          <p:nvPr/>
        </p:nvSpPr>
        <p:spPr bwMode="auto">
          <a:xfrm>
            <a:off x="4430713" y="950913"/>
            <a:ext cx="282575"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ru-RU" sz="1400">
                <a:cs typeface="Times New Roman" pitchFamily="18" charset="0"/>
              </a:rPr>
              <a:t>  </a:t>
            </a:r>
            <a:endParaRPr lang="ru-RU"/>
          </a:p>
        </p:txBody>
      </p:sp>
      <p:sp>
        <p:nvSpPr>
          <p:cNvPr id="45067" name="Rectangle 11"/>
          <p:cNvSpPr>
            <a:spLocks noChangeArrowheads="1"/>
          </p:cNvSpPr>
          <p:nvPr/>
        </p:nvSpPr>
        <p:spPr bwMode="auto">
          <a:xfrm>
            <a:off x="4454525" y="1204913"/>
            <a:ext cx="234950" cy="447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endParaRPr lang="ru-RU" sz="900"/>
          </a:p>
          <a:p>
            <a:pPr algn="ctr" eaLnBrk="0" hangingPunct="0"/>
            <a:r>
              <a:rPr lang="ru-RU" sz="1400">
                <a:cs typeface="Times New Roman" pitchFamily="18" charset="0"/>
              </a:rPr>
              <a:t> </a:t>
            </a:r>
            <a:endParaRPr lang="ru-RU"/>
          </a:p>
        </p:txBody>
      </p:sp>
      <p:sp>
        <p:nvSpPr>
          <p:cNvPr id="45068" name="Rectangle 12"/>
          <p:cNvSpPr>
            <a:spLocks noChangeArrowheads="1"/>
          </p:cNvSpPr>
          <p:nvPr/>
        </p:nvSpPr>
        <p:spPr bwMode="auto">
          <a:xfrm>
            <a:off x="4454525" y="1433513"/>
            <a:ext cx="234950" cy="523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eaLnBrk="0" hangingPunct="0"/>
            <a:r>
              <a:rPr lang="ru-RU" sz="1400">
                <a:cs typeface="Times New Roman" pitchFamily="18" charset="0"/>
              </a:rPr>
              <a:t> </a:t>
            </a:r>
            <a:endParaRPr lang="ru-RU" sz="900"/>
          </a:p>
          <a:p>
            <a:pPr algn="ctr" eaLnBrk="0" hangingPunct="0"/>
            <a:r>
              <a:rPr lang="ru-RU" sz="1400">
                <a:cs typeface="Times New Roman" pitchFamily="18" charset="0"/>
              </a:rPr>
              <a:t> </a:t>
            </a:r>
            <a:endParaRPr lang="ru-RU"/>
          </a:p>
        </p:txBody>
      </p:sp>
      <p:graphicFrame>
        <p:nvGraphicFramePr>
          <p:cNvPr id="35879" name="Object 39"/>
          <p:cNvGraphicFramePr>
            <a:graphicFrameLocks noChangeAspect="1"/>
          </p:cNvGraphicFramePr>
          <p:nvPr/>
        </p:nvGraphicFramePr>
        <p:xfrm>
          <a:off x="0" y="5229225"/>
          <a:ext cx="4700588" cy="1484313"/>
        </p:xfrm>
        <a:graphic>
          <a:graphicData uri="http://schemas.openxmlformats.org/presentationml/2006/ole">
            <mc:AlternateContent xmlns:mc="http://schemas.openxmlformats.org/markup-compatibility/2006">
              <mc:Choice xmlns:v="urn:schemas-microsoft-com:vml" Requires="v">
                <p:oleObj spid="_x0000_s47160" name="Формула" r:id="rId13" imgW="1447560" imgH="457200" progId="Equation.3">
                  <p:embed/>
                </p:oleObj>
              </mc:Choice>
              <mc:Fallback>
                <p:oleObj name="Формула" r:id="rId13" imgW="1447560" imgH="457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5229225"/>
                        <a:ext cx="4700588"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5064" name="Object 6"/>
          <p:cNvGraphicFramePr>
            <a:graphicFrameLocks noChangeAspect="1"/>
          </p:cNvGraphicFramePr>
          <p:nvPr/>
        </p:nvGraphicFramePr>
        <p:xfrm>
          <a:off x="0" y="908050"/>
          <a:ext cx="1403350" cy="742950"/>
        </p:xfrm>
        <a:graphic>
          <a:graphicData uri="http://schemas.openxmlformats.org/presentationml/2006/ole">
            <mc:AlternateContent xmlns:mc="http://schemas.openxmlformats.org/markup-compatibility/2006">
              <mc:Choice xmlns:v="urn:schemas-microsoft-com:vml" Requires="v">
                <p:oleObj spid="_x0000_s47161" name="Формула" r:id="rId15" imgW="520700" imgH="228600" progId="Equation.3">
                  <p:embed/>
                </p:oleObj>
              </mc:Choice>
              <mc:Fallback>
                <p:oleObj name="Формула" r:id="rId15" imgW="520700" imgH="2286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908050"/>
                        <a:ext cx="1403350" cy="742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660843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60338"/>
            <a:ext cx="8929687" cy="669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Номер слайда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75C211-F53E-453C-9CFC-945D3843371C}" type="slidenum">
              <a:rPr lang="ru-RU" smtClean="0"/>
              <a:pPr eaLnBrk="1" hangingPunct="1"/>
              <a:t>65</a:t>
            </a:fld>
            <a:endParaRPr lang="ru-RU" smtClean="0"/>
          </a:p>
        </p:txBody>
      </p:sp>
    </p:spTree>
    <p:extLst>
      <p:ext uri="{BB962C8B-B14F-4D97-AF65-F5344CB8AC3E}">
        <p14:creationId xmlns:p14="http://schemas.microsoft.com/office/powerpoint/2010/main" val="21028513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976</TotalTime>
  <Words>1410</Words>
  <PresentationFormat>Экран (4:3)</PresentationFormat>
  <Paragraphs>450</Paragraphs>
  <Slides>65</Slides>
  <Notes>3</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2</vt:i4>
      </vt:variant>
      <vt:variant>
        <vt:lpstr>Заголовки слайдов</vt:lpstr>
      </vt:variant>
      <vt:variant>
        <vt:i4>65</vt:i4>
      </vt:variant>
    </vt:vector>
  </HeadingPairs>
  <TitlesOfParts>
    <vt:vector size="76" baseType="lpstr">
      <vt:lpstr>Arial</vt:lpstr>
      <vt:lpstr>Arial Black</vt:lpstr>
      <vt:lpstr>Calibri</vt:lpstr>
      <vt:lpstr>Monotype Sorts</vt:lpstr>
      <vt:lpstr>Symbol</vt:lpstr>
      <vt:lpstr>Times New Roman</vt:lpstr>
      <vt:lpstr>Verdana</vt:lpstr>
      <vt:lpstr>Wingdings</vt:lpstr>
      <vt:lpstr>Главная</vt:lpstr>
      <vt:lpstr>Формула</vt:lpstr>
      <vt:lpstr>Equation</vt:lpstr>
      <vt:lpstr>Презентация PowerPoint</vt:lpstr>
      <vt:lpstr>Презентация PowerPoint</vt:lpstr>
      <vt:lpstr>Презентация PowerPoint</vt:lpstr>
      <vt:lpstr>Презентация PowerPoint</vt:lpstr>
      <vt:lpstr>Модели в механике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Кинематика материальной точки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Проекция вектора скорости на оси координат</vt:lpstr>
      <vt:lpstr>Презентация PowerPoint</vt:lpstr>
      <vt:lpstr>Презентация PowerPoint</vt:lpstr>
      <vt:lpstr>Презентация PowerPoint</vt:lpstr>
      <vt:lpstr>Ускорение. Нормальное и тангенциальное ускорения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Типы ускорений</vt:lpstr>
      <vt:lpstr>Презентация PowerPoint</vt:lpstr>
      <vt:lpstr>Презентация PowerPoint</vt:lpstr>
      <vt:lpstr>Презентация PowerPoint</vt:lpstr>
      <vt:lpstr>Презентация PowerPoint</vt:lpstr>
      <vt:lpstr>Кинематика твердого тела</vt:lpstr>
      <vt:lpstr>Поступательное движение твердого тела</vt:lpstr>
      <vt:lpstr>Презентация PowerPoint</vt:lpstr>
      <vt:lpstr>Презентация PowerPoint</vt:lpstr>
      <vt:lpstr>Вращательное движение вокруг неподвижной оси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2016-02-07T04:40:34Z</dcterms:created>
  <dcterms:modified xsi:type="dcterms:W3CDTF">2025-09-03T07:16:50Z</dcterms:modified>
</cp:coreProperties>
</file>