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  <p:sldId id="274" r:id="rId4"/>
    <p:sldId id="281" r:id="rId5"/>
    <p:sldId id="282" r:id="rId6"/>
    <p:sldId id="341" r:id="rId7"/>
    <p:sldId id="342" r:id="rId8"/>
    <p:sldId id="343" r:id="rId9"/>
    <p:sldId id="344" r:id="rId10"/>
    <p:sldId id="345" r:id="rId11"/>
    <p:sldId id="346" r:id="rId12"/>
    <p:sldId id="347" r:id="rId13"/>
    <p:sldId id="348" r:id="rId14"/>
    <p:sldId id="349" r:id="rId15"/>
    <p:sldId id="350" r:id="rId16"/>
    <p:sldId id="351" r:id="rId17"/>
    <p:sldId id="352" r:id="rId18"/>
    <p:sldId id="353" r:id="rId19"/>
    <p:sldId id="354" r:id="rId20"/>
    <p:sldId id="355" r:id="rId21"/>
    <p:sldId id="356" r:id="rId22"/>
    <p:sldId id="357" r:id="rId23"/>
    <p:sldId id="358" r:id="rId24"/>
    <p:sldId id="359" r:id="rId25"/>
    <p:sldId id="360" r:id="rId26"/>
    <p:sldId id="361" r:id="rId27"/>
    <p:sldId id="362" r:id="rId28"/>
    <p:sldId id="363" r:id="rId29"/>
    <p:sldId id="364" r:id="rId30"/>
    <p:sldId id="365" r:id="rId31"/>
    <p:sldId id="366" r:id="rId32"/>
    <p:sldId id="367" r:id="rId33"/>
    <p:sldId id="368" r:id="rId34"/>
    <p:sldId id="369" r:id="rId3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1A44F-40C6-4AFD-9152-B30223B5D241}" type="datetimeFigureOut">
              <a:rPr lang="ru-RU" smtClean="0"/>
              <a:pPr/>
              <a:t>18.11.2018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104E5-3151-42EB-9C97-FF9A731F83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1A44F-40C6-4AFD-9152-B30223B5D241}" type="datetimeFigureOut">
              <a:rPr lang="ru-RU" smtClean="0"/>
              <a:pPr/>
              <a:t>18.11.2018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104E5-3151-42EB-9C97-FF9A731F83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1A44F-40C6-4AFD-9152-B30223B5D241}" type="datetimeFigureOut">
              <a:rPr lang="ru-RU" smtClean="0"/>
              <a:pPr/>
              <a:t>18.11.2018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104E5-3151-42EB-9C97-FF9A731F83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1A44F-40C6-4AFD-9152-B30223B5D241}" type="datetimeFigureOut">
              <a:rPr lang="ru-RU" smtClean="0"/>
              <a:pPr/>
              <a:t>18.11.2018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104E5-3151-42EB-9C97-FF9A731F83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1A44F-40C6-4AFD-9152-B30223B5D241}" type="datetimeFigureOut">
              <a:rPr lang="ru-RU" smtClean="0"/>
              <a:pPr/>
              <a:t>18.11.2018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104E5-3151-42EB-9C97-FF9A731F83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1A44F-40C6-4AFD-9152-B30223B5D241}" type="datetimeFigureOut">
              <a:rPr lang="ru-RU" smtClean="0"/>
              <a:pPr/>
              <a:t>18.11.2018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104E5-3151-42EB-9C97-FF9A731F83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1A44F-40C6-4AFD-9152-B30223B5D241}" type="datetimeFigureOut">
              <a:rPr lang="ru-RU" smtClean="0"/>
              <a:pPr/>
              <a:t>18.11.2018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104E5-3151-42EB-9C97-FF9A731F83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1A44F-40C6-4AFD-9152-B30223B5D241}" type="datetimeFigureOut">
              <a:rPr lang="ru-RU" smtClean="0"/>
              <a:pPr/>
              <a:t>18.11.2018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104E5-3151-42EB-9C97-FF9A731F83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1A44F-40C6-4AFD-9152-B30223B5D241}" type="datetimeFigureOut">
              <a:rPr lang="ru-RU" smtClean="0"/>
              <a:pPr/>
              <a:t>18.11.2018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104E5-3151-42EB-9C97-FF9A731F83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1A44F-40C6-4AFD-9152-B30223B5D241}" type="datetimeFigureOut">
              <a:rPr lang="ru-RU" smtClean="0"/>
              <a:pPr/>
              <a:t>18.11.2018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104E5-3151-42EB-9C97-FF9A731F83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1A44F-40C6-4AFD-9152-B30223B5D241}" type="datetimeFigureOut">
              <a:rPr lang="ru-RU" smtClean="0"/>
              <a:pPr/>
              <a:t>18.11.2018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C104E5-3151-42EB-9C97-FF9A731F83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20D2D8-C17F-4CBE-917F-78D69CE8332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51A44F-40C6-4AFD-9152-B30223B5D241}" type="datetimeFigureOut">
              <a:rPr lang="ru-RU" smtClean="0"/>
              <a:pPr/>
              <a:t>18.11.2018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C104E5-3151-42EB-9C97-FF9A731F83C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179388" y="1535113"/>
            <a:ext cx="8791575" cy="5113337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E4E4E4"/>
              </a:gs>
            </a:gsLst>
            <a:lin ang="2700000" scaled="1"/>
          </a:gra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title"/>
          </p:nvPr>
        </p:nvSpPr>
        <p:spPr>
          <a:xfrm>
            <a:off x="107950" y="115888"/>
            <a:ext cx="8870950" cy="1223962"/>
          </a:xfrm>
        </p:spPr>
        <p:txBody>
          <a:bodyPr/>
          <a:lstStyle/>
          <a:p>
            <a:pPr eaLnBrk="1" hangingPunct="1">
              <a:lnSpc>
                <a:spcPct val="75000"/>
              </a:lnSpc>
              <a:defRPr/>
            </a:pPr>
            <a:r>
              <a:rPr lang="ru-RU" sz="2800" b="1" dirty="0" smtClean="0">
                <a:solidFill>
                  <a:srgbClr val="D5762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Классическое представление об электропроводности металлов</a:t>
            </a:r>
            <a:r>
              <a:rPr lang="en-US" sz="2800" b="1" dirty="0" smtClean="0">
                <a:solidFill>
                  <a:srgbClr val="D5762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.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ru-RU" sz="2800" b="1" dirty="0" smtClean="0">
                <a:solidFill>
                  <a:srgbClr val="D5762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 Экспериментальные данные</a:t>
            </a:r>
          </a:p>
        </p:txBody>
      </p:sp>
      <p:graphicFrame>
        <p:nvGraphicFramePr>
          <p:cNvPr id="3076" name="Group 4"/>
          <p:cNvGraphicFramePr>
            <a:graphicFrameLocks noGrp="1"/>
          </p:cNvGraphicFramePr>
          <p:nvPr>
            <p:ph sz="half" idx="1"/>
          </p:nvPr>
        </p:nvGraphicFramePr>
        <p:xfrm>
          <a:off x="179388" y="1557338"/>
          <a:ext cx="8736012" cy="4822825"/>
        </p:xfrm>
        <a:graphic>
          <a:graphicData uri="http://schemas.openxmlformats.org/drawingml/2006/table">
            <a:tbl>
              <a:tblPr/>
              <a:tblGrid>
                <a:gridCol w="8736012"/>
              </a:tblGrid>
              <a:tr h="48228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   </a:t>
                      </a:r>
                      <a:r>
                        <a:rPr kumimoji="0" lang="ru-RU" sz="3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Кристаллическая решетка металлов состоит из остовов положительно заряженных ионов, расположенных в узлах решетки, и «свободных» электронов, беспорядочно движущихся в промежутках между ионами, образуя особого рода электронный газ. </a:t>
                      </a:r>
                      <a:endParaRPr kumimoji="0" lang="en-US" sz="3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   </a:t>
                      </a:r>
                      <a:r>
                        <a:rPr kumimoji="0" lang="ru-RU" sz="3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В отсутствие внешнего электрического поля электроны движутся хаотически.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179388" y="234950"/>
            <a:ext cx="8791575" cy="6424613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E4E4E4"/>
              </a:gs>
            </a:gsLst>
            <a:lin ang="2700000" scaled="1"/>
          </a:gra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aphicFrame>
        <p:nvGraphicFramePr>
          <p:cNvPr id="4099" name="Group 3"/>
          <p:cNvGraphicFramePr>
            <a:graphicFrameLocks noGrp="1"/>
          </p:cNvGraphicFramePr>
          <p:nvPr>
            <p:ph sz="half" idx="1"/>
          </p:nvPr>
        </p:nvGraphicFramePr>
        <p:xfrm>
          <a:off x="155575" y="211138"/>
          <a:ext cx="8748713" cy="6438900"/>
        </p:xfrm>
        <a:graphic>
          <a:graphicData uri="http://schemas.openxmlformats.org/drawingml/2006/table">
            <a:tbl>
              <a:tblPr/>
              <a:tblGrid>
                <a:gridCol w="8748713"/>
              </a:tblGrid>
              <a:tr h="64389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   </a:t>
                      </a:r>
                      <a:r>
                        <a:rPr kumimoji="0" lang="ru-RU" sz="3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Появление поля вызывает направленное движение электронов вдоль силовых линий поля. Появляется электрический ток. </a:t>
                      </a:r>
                      <a:endParaRPr kumimoji="0" lang="en-US" sz="3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   </a:t>
                      </a:r>
                      <a:r>
                        <a:rPr kumimoji="0" lang="ru-RU" sz="3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Сталкиваясь при своем движении с дефектами решетки или рассеиваясь на ионах электроны передают избыток энергии, приобретенный под действием поля.</a:t>
                      </a:r>
                      <a:endParaRPr kumimoji="0" lang="en-US" sz="3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   </a:t>
                      </a:r>
                      <a:r>
                        <a:rPr kumimoji="0" lang="ru-RU" sz="3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Рассеяние электронов на примесях, дефектах, ионах является причиной возникновения сопротивления и теплового действия электрического тока.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179388" y="115888"/>
            <a:ext cx="8791575" cy="6597650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E4E4E4"/>
              </a:gs>
            </a:gsLst>
            <a:lin ang="2700000" scaled="1"/>
          </a:gra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aphicFrame>
        <p:nvGraphicFramePr>
          <p:cNvPr id="18435" name="Group 3"/>
          <p:cNvGraphicFramePr>
            <a:graphicFrameLocks noGrp="1"/>
          </p:cNvGraphicFramePr>
          <p:nvPr>
            <p:ph sz="half" idx="1"/>
          </p:nvPr>
        </p:nvGraphicFramePr>
        <p:xfrm>
          <a:off x="155575" y="158750"/>
          <a:ext cx="8748713" cy="6438900"/>
        </p:xfrm>
        <a:graphic>
          <a:graphicData uri="http://schemas.openxmlformats.org/drawingml/2006/table">
            <a:tbl>
              <a:tblPr/>
              <a:tblGrid>
                <a:gridCol w="8748713"/>
              </a:tblGrid>
              <a:tr h="64389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   </a:t>
                      </a:r>
                      <a:r>
                        <a:rPr kumimoji="0" lang="ru-RU" sz="3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Совпадение результатов теории П. Друде с экспериментом считалось долгое время веским доказательством справедливости классической теории электропроводности и теплопроводности металлов.</a:t>
                      </a:r>
                      <a:endParaRPr kumimoji="0" lang="en-US" sz="3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  </a:t>
                      </a:r>
                      <a:r>
                        <a:rPr kumimoji="0" lang="ru-RU" sz="3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Но реально классическая теория дает неверные значения для </a:t>
                      </a:r>
                      <a:r>
                        <a:rPr kumimoji="0" lang="en-US" sz="3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</a:t>
                      </a:r>
                      <a:r>
                        <a:rPr kumimoji="0" lang="ru-RU" sz="3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  <a:r>
                        <a:rPr kumimoji="0" lang="ru-RU" sz="3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и </a:t>
                      </a:r>
                      <a:r>
                        <a:rPr kumimoji="0" lang="en-US" sz="3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</a:t>
                      </a:r>
                      <a:r>
                        <a:rPr kumimoji="0" lang="en-US" sz="3000" b="0" i="1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</a:t>
                      </a:r>
                      <a:r>
                        <a:rPr kumimoji="0" lang="ru-RU" sz="3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. Случайно эти ошибки компенсируют друг друга, и фактически </a:t>
                      </a:r>
                      <a:r>
                        <a:rPr kumimoji="0" lang="en-US" sz="3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</a:t>
                      </a:r>
                      <a:r>
                        <a:rPr kumimoji="0" lang="en-US" sz="3000" b="0" i="1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</a:t>
                      </a:r>
                      <a:r>
                        <a:rPr kumimoji="0" lang="en-US" sz="3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</a:t>
                      </a:r>
                      <a:r>
                        <a:rPr kumimoji="0" lang="ru-RU" sz="30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  <a:r>
                        <a:rPr kumimoji="0" lang="ru-RU" sz="3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получается верной. Последовательный вывод закона Видемана – Франца может быть выполнен только в рамках квантовой механики. </a:t>
                      </a:r>
                      <a:endParaRPr kumimoji="0" lang="en-US" sz="3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3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ChangeArrowheads="1"/>
          </p:cNvSpPr>
          <p:nvPr/>
        </p:nvSpPr>
        <p:spPr bwMode="auto">
          <a:xfrm>
            <a:off x="0" y="692150"/>
            <a:ext cx="9144000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buFontTx/>
              <a:buChar char="•"/>
            </a:pPr>
            <a:r>
              <a:rPr lang="ru-RU" sz="3200" b="1" dirty="0">
                <a:latin typeface="Arial" charset="0"/>
              </a:rPr>
              <a:t> </a:t>
            </a:r>
            <a:r>
              <a:rPr lang="ru-RU" sz="3200" b="1" dirty="0" smtClean="0">
                <a:latin typeface="Arial" charset="0"/>
              </a:rPr>
              <a:t>классическая </a:t>
            </a:r>
            <a:r>
              <a:rPr lang="ru-RU" sz="3200" b="1" dirty="0">
                <a:latin typeface="Arial" charset="0"/>
              </a:rPr>
              <a:t>электронная теория объясняет существование электрического сопротивления металлов, законы Ома и Джоуля–Ленца.</a:t>
            </a:r>
          </a:p>
          <a:p>
            <a:pPr eaLnBrk="0" hangingPunct="0">
              <a:buFontTx/>
              <a:buChar char="•"/>
            </a:pPr>
            <a:r>
              <a:rPr lang="ru-RU" sz="3200" b="1" dirty="0">
                <a:latin typeface="Arial" charset="0"/>
              </a:rPr>
              <a:t>  </a:t>
            </a:r>
            <a:r>
              <a:rPr lang="ru-RU" sz="3200" b="1" dirty="0">
                <a:solidFill>
                  <a:srgbClr val="FF0000"/>
                </a:solidFill>
                <a:latin typeface="Arial" charset="0"/>
              </a:rPr>
              <a:t>Однако в ряде вопросов классическая электронная теория приводит к выводам, находящимся в противоречии с опытом.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2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404813"/>
            <a:ext cx="9144000" cy="6453187"/>
          </a:xfrm>
        </p:spPr>
        <p:txBody>
          <a:bodyPr>
            <a:normAutofit lnSpcReduction="10000"/>
          </a:bodyPr>
          <a:lstStyle/>
          <a:p>
            <a:pPr marL="533400" indent="-533400" eaLnBrk="1" hangingPunct="1">
              <a:buFontTx/>
              <a:buAutoNum type="arabicPeriod"/>
            </a:pPr>
            <a:r>
              <a:rPr lang="ru-RU" sz="2800" b="1" dirty="0" smtClean="0">
                <a:solidFill>
                  <a:schemeClr val="hlink"/>
                </a:solidFill>
              </a:rPr>
              <a:t>   Эта теория не может, например, объяснить, почему молярная теплоемкость металлов, также как и молярная теплоемкость диэлектрических кристаллов, равна  3</a:t>
            </a:r>
            <a:r>
              <a:rPr lang="ru-RU" b="1" i="1" dirty="0" smtClean="0">
                <a:solidFill>
                  <a:schemeClr val="hlink"/>
                </a:solidFill>
              </a:rPr>
              <a:t>R</a:t>
            </a:r>
            <a:r>
              <a:rPr lang="ru-RU" sz="2800" b="1" dirty="0" smtClean="0">
                <a:solidFill>
                  <a:schemeClr val="hlink"/>
                </a:solidFill>
              </a:rPr>
              <a:t>   (</a:t>
            </a:r>
            <a:r>
              <a:rPr lang="ru-RU" sz="2800" b="1" dirty="0" smtClean="0">
                <a:solidFill>
                  <a:schemeClr val="accent2"/>
                </a:solidFill>
              </a:rPr>
              <a:t>закон Дюлонга и </a:t>
            </a:r>
            <a:r>
              <a:rPr lang="ru-RU" sz="2800" b="1" dirty="0" err="1" smtClean="0">
                <a:solidFill>
                  <a:schemeClr val="accent2"/>
                </a:solidFill>
              </a:rPr>
              <a:t>Пти</a:t>
            </a:r>
            <a:r>
              <a:rPr lang="ru-RU" sz="2800" b="1" dirty="0" smtClean="0">
                <a:solidFill>
                  <a:schemeClr val="hlink"/>
                </a:solidFill>
              </a:rPr>
              <a:t>.)</a:t>
            </a:r>
          </a:p>
          <a:p>
            <a:pPr marL="533400" indent="-533400" eaLnBrk="1" hangingPunct="1">
              <a:buFontTx/>
              <a:buAutoNum type="arabicPeriod"/>
            </a:pPr>
            <a:r>
              <a:rPr lang="ru-RU" sz="2800" b="1" dirty="0" smtClean="0">
                <a:solidFill>
                  <a:schemeClr val="hlink"/>
                </a:solidFill>
              </a:rPr>
              <a:t>    Классическая электронная теория не может также объяснить </a:t>
            </a:r>
            <a:r>
              <a:rPr lang="ru-RU" sz="2800" b="1" dirty="0" smtClean="0">
                <a:solidFill>
                  <a:schemeClr val="accent2"/>
                </a:solidFill>
              </a:rPr>
              <a:t>температурную зависимость удельного сопротивления металлов</a:t>
            </a:r>
            <a:r>
              <a:rPr lang="ru-RU" sz="2800" b="1" dirty="0" smtClean="0">
                <a:solidFill>
                  <a:schemeClr val="hlink"/>
                </a:solidFill>
              </a:rPr>
              <a:t>:</a:t>
            </a:r>
            <a:r>
              <a:rPr lang="ru-RU" sz="2800" dirty="0" smtClean="0">
                <a:solidFill>
                  <a:schemeClr val="hlink"/>
                </a:solidFill>
              </a:rPr>
              <a:t> </a:t>
            </a:r>
          </a:p>
          <a:p>
            <a:pPr marL="533400" indent="-533400" eaLnBrk="1" hangingPunct="1">
              <a:buFontTx/>
              <a:buNone/>
            </a:pPr>
            <a:r>
              <a:rPr lang="ru-RU" sz="2800" b="1" dirty="0" smtClean="0">
                <a:solidFill>
                  <a:schemeClr val="hlink"/>
                </a:solidFill>
              </a:rPr>
              <a:t>      Теория дает                          в то время как из </a:t>
            </a:r>
          </a:p>
          <a:p>
            <a:pPr marL="533400" indent="-533400" eaLnBrk="1" hangingPunct="1">
              <a:buFontTx/>
              <a:buNone/>
            </a:pPr>
            <a:endParaRPr lang="ru-RU" sz="2800" b="1" dirty="0" smtClean="0">
              <a:solidFill>
                <a:schemeClr val="hlink"/>
              </a:solidFill>
            </a:endParaRPr>
          </a:p>
          <a:p>
            <a:pPr marL="533400" indent="-533400" eaLnBrk="1" hangingPunct="1">
              <a:buFontTx/>
              <a:buNone/>
            </a:pPr>
            <a:r>
              <a:rPr lang="ru-RU" sz="2800" b="1" dirty="0" smtClean="0">
                <a:solidFill>
                  <a:schemeClr val="hlink"/>
                </a:solidFill>
              </a:rPr>
              <a:t>        эксперимента  получается зависимость    </a:t>
            </a:r>
            <a:r>
              <a:rPr lang="ru-RU" sz="3600" dirty="0" err="1" smtClean="0"/>
              <a:t>ρ</a:t>
            </a:r>
            <a:r>
              <a:rPr lang="ru-RU" sz="3600" dirty="0" smtClean="0"/>
              <a:t> ~ </a:t>
            </a:r>
            <a:r>
              <a:rPr lang="ru-RU" sz="3600" i="1" dirty="0" smtClean="0"/>
              <a:t>T</a:t>
            </a:r>
            <a:r>
              <a:rPr lang="ru-RU" sz="2800" dirty="0" smtClean="0">
                <a:solidFill>
                  <a:schemeClr val="hlink"/>
                </a:solidFill>
              </a:rPr>
              <a:t>.</a:t>
            </a:r>
            <a:r>
              <a:rPr lang="ru-RU" sz="2800" b="1" dirty="0" smtClean="0">
                <a:solidFill>
                  <a:schemeClr val="hlink"/>
                </a:solidFill>
              </a:rPr>
              <a:t> </a:t>
            </a:r>
          </a:p>
          <a:p>
            <a:pPr marL="533400" indent="-533400" eaLnBrk="1" hangingPunct="1">
              <a:buFontTx/>
              <a:buNone/>
            </a:pPr>
            <a:r>
              <a:rPr lang="ru-RU" sz="2800" b="1" dirty="0" smtClean="0">
                <a:solidFill>
                  <a:schemeClr val="hlink"/>
                </a:solidFill>
              </a:rPr>
              <a:t>3.      наиболее ярким примером расхождения теории и опытов является   </a:t>
            </a:r>
            <a:r>
              <a:rPr lang="ru-RU" sz="3600" b="1" i="1" dirty="0" smtClean="0">
                <a:solidFill>
                  <a:schemeClr val="accent2"/>
                </a:solidFill>
              </a:rPr>
              <a:t>сверхпроводимость</a:t>
            </a:r>
            <a:r>
              <a:rPr lang="en-US" sz="3600" b="1" i="1" dirty="0" smtClean="0">
                <a:solidFill>
                  <a:schemeClr val="accent2"/>
                </a:solidFill>
              </a:rPr>
              <a:t> </a:t>
            </a:r>
            <a:r>
              <a:rPr lang="ru-RU" sz="3600" b="1" i="1" dirty="0" smtClean="0">
                <a:solidFill>
                  <a:schemeClr val="accent2"/>
                </a:solidFill>
              </a:rPr>
              <a:t> и проводимость  </a:t>
            </a:r>
            <a:r>
              <a:rPr lang="ru-RU" sz="3600" b="1" i="1" dirty="0" err="1" smtClean="0">
                <a:solidFill>
                  <a:schemeClr val="accent2"/>
                </a:solidFill>
              </a:rPr>
              <a:t>полупровдников</a:t>
            </a:r>
            <a:r>
              <a:rPr lang="ru-RU" sz="2800" b="1" dirty="0" smtClean="0">
                <a:solidFill>
                  <a:schemeClr val="hlink"/>
                </a:solidFill>
              </a:rPr>
              <a:t>.</a:t>
            </a:r>
          </a:p>
          <a:p>
            <a:pPr marL="533400" indent="-533400" eaLnBrk="1" hangingPunct="1">
              <a:buFontTx/>
              <a:buNone/>
            </a:pPr>
            <a:endParaRPr lang="ru-RU" b="1" dirty="0" smtClean="0">
              <a:solidFill>
                <a:schemeClr val="hlink"/>
              </a:solidFill>
            </a:endParaRPr>
          </a:p>
        </p:txBody>
      </p:sp>
      <p:graphicFrame>
        <p:nvGraphicFramePr>
          <p:cNvPr id="13314" name="Object 3"/>
          <p:cNvGraphicFramePr>
            <a:graphicFrameLocks noChangeAspect="1"/>
          </p:cNvGraphicFramePr>
          <p:nvPr/>
        </p:nvGraphicFramePr>
        <p:xfrm>
          <a:off x="2828925" y="3644900"/>
          <a:ext cx="1181100" cy="547688"/>
        </p:xfrm>
        <a:graphic>
          <a:graphicData uri="http://schemas.openxmlformats.org/presentationml/2006/ole">
            <p:oleObj spid="_x0000_s13314" name="Формула" r:id="rId3" imgW="520560" imgH="2412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260350"/>
            <a:ext cx="84963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4000" smtClean="0">
                <a:solidFill>
                  <a:schemeClr val="accent2"/>
                </a:solidFill>
              </a:rPr>
              <a:t>Электрический ток в полупроводниках</a:t>
            </a:r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4876800"/>
          </a:xfrm>
        </p:spPr>
        <p:txBody>
          <a:bodyPr/>
          <a:lstStyle/>
          <a:p>
            <a:pPr marL="609600" indent="-609600" eaLnBrk="1" hangingPunct="1">
              <a:buFont typeface="Wingdings" pitchFamily="2" charset="2"/>
              <a:buAutoNum type="arabicPeriod"/>
            </a:pPr>
            <a:r>
              <a:rPr lang="ru-RU" sz="2800" b="1" smtClean="0"/>
              <a:t>Качественное отличие полупроводников от металлов</a:t>
            </a:r>
            <a:r>
              <a:rPr lang="ru-RU" sz="2800" smtClean="0"/>
              <a:t>.</a:t>
            </a:r>
          </a:p>
          <a:p>
            <a:pPr marL="609600" indent="-609600" eaLnBrk="1" hangingPunct="1">
              <a:buFont typeface="Wingdings" pitchFamily="2" charset="2"/>
              <a:buAutoNum type="arabicPeriod"/>
            </a:pPr>
            <a:r>
              <a:rPr lang="ru-RU" sz="2800" b="1" smtClean="0"/>
              <a:t>Электронно-дырочный механизм проводимости чистых беспримесных полупроводников.</a:t>
            </a:r>
          </a:p>
          <a:p>
            <a:pPr marL="609600" indent="-609600" eaLnBrk="1" hangingPunct="1">
              <a:buFont typeface="Wingdings" pitchFamily="2" charset="2"/>
              <a:buAutoNum type="arabicPeriod"/>
            </a:pPr>
            <a:r>
              <a:rPr lang="ru-RU" sz="2800" b="1" smtClean="0"/>
              <a:t>Электронная и дырочная проводимость примесных полупроводников. </a:t>
            </a:r>
          </a:p>
          <a:p>
            <a:pPr marL="609600" indent="-609600" eaLnBrk="1" hangingPunct="1">
              <a:buFont typeface="Wingdings" pitchFamily="2" charset="2"/>
              <a:buNone/>
            </a:pPr>
            <a:r>
              <a:rPr lang="ru-RU" sz="2800" b="1" smtClean="0"/>
              <a:t>      Донорные и акцепторные примеси.</a:t>
            </a:r>
          </a:p>
          <a:p>
            <a:pPr marL="609600" indent="-609600" eaLnBrk="1" hangingPunct="1">
              <a:buFont typeface="Wingdings" pitchFamily="2" charset="2"/>
              <a:buAutoNum type="arabicPeriod"/>
            </a:pPr>
            <a:r>
              <a:rPr lang="ru-RU" sz="2800" b="1" smtClean="0"/>
              <a:t>Электронно-дырочный переход. Полупроводниковый диод. Транзистор.</a:t>
            </a:r>
          </a:p>
          <a:p>
            <a:pPr marL="609600" indent="-609600" eaLnBrk="1" hangingPunct="1">
              <a:buFont typeface="Wingdings" pitchFamily="2" charset="2"/>
              <a:buAutoNum type="arabicPeriod"/>
            </a:pPr>
            <a:endParaRPr lang="ru-RU" sz="2800" b="1" smtClean="0"/>
          </a:p>
          <a:p>
            <a:pPr marL="609600" indent="-609600" eaLnBrk="1" hangingPunct="1">
              <a:buFont typeface="Wingdings" pitchFamily="2" charset="2"/>
              <a:buAutoNum type="arabicPeriod"/>
            </a:pPr>
            <a:endParaRPr lang="ru-RU" sz="2400" b="1" smtClean="0"/>
          </a:p>
          <a:p>
            <a:pPr marL="609600" indent="-609600" eaLnBrk="1" hangingPunct="1">
              <a:buFont typeface="Wingdings" pitchFamily="2" charset="2"/>
              <a:buAutoNum type="arabicPeriod"/>
            </a:pPr>
            <a:endParaRPr lang="ru-RU" b="1" smtClean="0"/>
          </a:p>
          <a:p>
            <a:pPr marL="609600" indent="-609600" eaLnBrk="1" hangingPunct="1">
              <a:buFont typeface="Wingdings" pitchFamily="2" charset="2"/>
              <a:buAutoNum type="arabicPeriod"/>
            </a:pPr>
            <a:endParaRPr lang="ru-RU" b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395288" y="476250"/>
            <a:ext cx="7772400" cy="59055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b="1" smtClean="0">
                <a:solidFill>
                  <a:schemeClr val="hlink"/>
                </a:solidFill>
              </a:rPr>
              <a:t>К числу полупроводников относятся многие химические элементы (германий, кремний, селен, теллур, мышьяк и др.), огромное количество сплавов и химических соединений. </a:t>
            </a:r>
          </a:p>
          <a:p>
            <a:pPr eaLnBrk="1" hangingPunct="1">
              <a:lnSpc>
                <a:spcPct val="90000"/>
              </a:lnSpc>
            </a:pPr>
            <a:r>
              <a:rPr lang="ru-RU" b="1" smtClean="0"/>
              <a:t>Почти все неорганические вещества окружающего нас мира – полупроводники. </a:t>
            </a:r>
          </a:p>
          <a:p>
            <a:pPr eaLnBrk="1" hangingPunct="1">
              <a:lnSpc>
                <a:spcPct val="90000"/>
              </a:lnSpc>
            </a:pPr>
            <a:r>
              <a:rPr lang="ru-RU" b="1" smtClean="0">
                <a:solidFill>
                  <a:schemeClr val="accent2"/>
                </a:solidFill>
              </a:rPr>
              <a:t>Самым распространенным в природе полупроводником является кремний, составляющий около 30 % земной коры.</a:t>
            </a:r>
          </a:p>
          <a:p>
            <a:pPr eaLnBrk="1" hangingPunct="1">
              <a:lnSpc>
                <a:spcPct val="90000"/>
              </a:lnSpc>
            </a:pPr>
            <a:endParaRPr lang="ru-RU" smtClean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395288" y="333375"/>
            <a:ext cx="8569325" cy="4114800"/>
          </a:xfrm>
        </p:spPr>
        <p:txBody>
          <a:bodyPr/>
          <a:lstStyle/>
          <a:p>
            <a:pPr eaLnBrk="1" hangingPunct="1"/>
            <a:r>
              <a:rPr lang="ru-RU" b="1" smtClean="0"/>
              <a:t>Качественное отличие полупроводников от металлов проявляется прежде всего в </a:t>
            </a:r>
            <a:r>
              <a:rPr lang="ru-RU" b="1" i="1" smtClean="0">
                <a:solidFill>
                  <a:schemeClr val="accent2"/>
                </a:solidFill>
              </a:rPr>
              <a:t>зависимости удельного сопротивления от температуры</a:t>
            </a:r>
            <a:r>
              <a:rPr lang="ru-RU" b="1" smtClean="0"/>
              <a:t>.</a:t>
            </a:r>
            <a:r>
              <a:rPr lang="ru-RU" smtClean="0"/>
              <a:t> </a:t>
            </a:r>
          </a:p>
        </p:txBody>
      </p:sp>
      <p:pic>
        <p:nvPicPr>
          <p:cNvPr id="90115" name="Picture 3" descr="1-13-1"/>
          <p:cNvPicPr>
            <a:picLocks noChangeAspect="1" noChangeArrowheads="1"/>
          </p:cNvPicPr>
          <p:nvPr/>
        </p:nvPicPr>
        <p:blipFill>
          <a:blip r:embed="rId2">
            <a:lum bright="-20000" contrast="66000"/>
          </a:blip>
          <a:srcRect/>
          <a:stretch>
            <a:fillRect/>
          </a:stretch>
        </p:blipFill>
        <p:spPr bwMode="auto">
          <a:xfrm>
            <a:off x="1042988" y="3141663"/>
            <a:ext cx="7200900" cy="347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188913"/>
            <a:ext cx="7772400" cy="1143000"/>
          </a:xfrm>
        </p:spPr>
        <p:txBody>
          <a:bodyPr/>
          <a:lstStyle/>
          <a:p>
            <a:pPr eaLnBrk="1" hangingPunct="1"/>
            <a:r>
              <a:rPr lang="ru-RU" sz="3000" b="1" smtClean="0">
                <a:solidFill>
                  <a:schemeClr val="accent2"/>
                </a:solidFill>
              </a:rPr>
              <a:t>Зонная модель электронно-дырочной проводимости полупроводников</a:t>
            </a:r>
          </a:p>
        </p:txBody>
      </p:sp>
      <p:sp>
        <p:nvSpPr>
          <p:cNvPr id="911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412875"/>
            <a:ext cx="9144000" cy="4114800"/>
          </a:xfrm>
        </p:spPr>
        <p:txBody>
          <a:bodyPr/>
          <a:lstStyle/>
          <a:p>
            <a:pPr marL="469900" indent="-469900" eaLnBrk="1" hangingPunct="1">
              <a:lnSpc>
                <a:spcPct val="80000"/>
              </a:lnSpc>
            </a:pPr>
            <a:r>
              <a:rPr lang="ru-RU" sz="2400" b="1" smtClean="0">
                <a:latin typeface="Lucida Console" pitchFamily="49" charset="0"/>
              </a:rPr>
              <a:t>При образовании твердых тел возможна ситуация, когда энергетическая зона, возникшая из энергетических уровней валентных электронов исходных атомов, оказывается полностью заполненной электронами, а ближайшие, доступные для заполнения электронами энергетические уровни отделены от </a:t>
            </a:r>
            <a:r>
              <a:rPr lang="ru-RU" sz="2400" b="1" i="1" smtClean="0">
                <a:solidFill>
                  <a:schemeClr val="accent2"/>
                </a:solidFill>
                <a:latin typeface="Lucida Console" pitchFamily="49" charset="0"/>
              </a:rPr>
              <a:t>валентной зоны</a:t>
            </a:r>
            <a:r>
              <a:rPr lang="ru-RU" sz="2400" b="1" smtClean="0">
                <a:latin typeface="Lucida Console" pitchFamily="49" charset="0"/>
              </a:rPr>
              <a:t> промежутком неразрешенных энергетических состояний – так называемой </a:t>
            </a:r>
            <a:r>
              <a:rPr lang="ru-RU" sz="2400" b="1" i="1" smtClean="0">
                <a:solidFill>
                  <a:schemeClr val="accent2"/>
                </a:solidFill>
                <a:latin typeface="Lucida Console" pitchFamily="49" charset="0"/>
              </a:rPr>
              <a:t>запрещенной зоной. </a:t>
            </a:r>
            <a:endParaRPr lang="ru-RU" sz="1500" b="1" i="1" smtClean="0">
              <a:solidFill>
                <a:schemeClr val="accent2"/>
              </a:solidFill>
              <a:latin typeface="Lucida Console" pitchFamily="49" charset="0"/>
            </a:endParaRPr>
          </a:p>
        </p:txBody>
      </p:sp>
      <p:sp>
        <p:nvSpPr>
          <p:cNvPr id="91140" name="Rectangle 4"/>
          <p:cNvSpPr>
            <a:spLocks noChangeArrowheads="1"/>
          </p:cNvSpPr>
          <p:nvPr/>
        </p:nvSpPr>
        <p:spPr bwMode="auto">
          <a:xfrm>
            <a:off x="-3449638" y="32464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sz="1800">
              <a:latin typeface="Verdana" pitchFamily="34" charset="0"/>
            </a:endParaRPr>
          </a:p>
        </p:txBody>
      </p:sp>
      <p:pic>
        <p:nvPicPr>
          <p:cNvPr id="91141" name="Picture 5" descr="6_10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2195513" y="4138613"/>
            <a:ext cx="4681537" cy="2719387"/>
          </a:xfr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ChangeArrowheads="1"/>
          </p:cNvSpPr>
          <p:nvPr/>
        </p:nvSpPr>
        <p:spPr bwMode="auto">
          <a:xfrm>
            <a:off x="0" y="0"/>
            <a:ext cx="9144000" cy="3335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ru-RU" sz="2800" b="1">
                <a:latin typeface="Arial" charset="0"/>
              </a:rPr>
              <a:t>     </a:t>
            </a:r>
            <a:r>
              <a:rPr lang="ru-RU" sz="2800" b="1">
                <a:solidFill>
                  <a:schemeClr val="accent2"/>
                </a:solidFill>
                <a:latin typeface="Arial" charset="0"/>
              </a:rPr>
              <a:t>Выше запрещенной зоны расположена зона разрешенных для электронов энергетических состояний – зона проводимости</a:t>
            </a:r>
            <a:r>
              <a:rPr lang="ru-RU" sz="2800" b="1">
                <a:latin typeface="Arial" charset="0"/>
              </a:rPr>
              <a:t>. </a:t>
            </a:r>
          </a:p>
          <a:p>
            <a:pPr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ru-RU" sz="2800" b="1">
                <a:latin typeface="Arial" charset="0"/>
              </a:rPr>
              <a:t>    </a:t>
            </a:r>
            <a:r>
              <a:rPr lang="ru-RU" sz="2800" b="1">
                <a:solidFill>
                  <a:schemeClr val="accent2"/>
                </a:solidFill>
                <a:latin typeface="Arial" charset="0"/>
              </a:rPr>
              <a:t>Зона проводимости при 0 К полностью свободна, а валентная зона полностью занята</a:t>
            </a:r>
            <a:r>
              <a:rPr lang="ru-RU" sz="2800" b="1">
                <a:latin typeface="Arial" charset="0"/>
              </a:rPr>
              <a:t>.</a:t>
            </a:r>
          </a:p>
          <a:p>
            <a:pPr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ru-RU" sz="2800" b="1">
                <a:latin typeface="Arial" charset="0"/>
              </a:rPr>
              <a:t>   Подобные зонные структуры характерны для </a:t>
            </a:r>
            <a:r>
              <a:rPr lang="ru-RU" sz="2800" b="1">
                <a:solidFill>
                  <a:schemeClr val="accent2"/>
                </a:solidFill>
                <a:latin typeface="Arial" charset="0"/>
              </a:rPr>
              <a:t>кремния, германия, арсенида галлия (</a:t>
            </a:r>
            <a:r>
              <a:rPr lang="en-US" sz="2800" b="1">
                <a:solidFill>
                  <a:schemeClr val="accent2"/>
                </a:solidFill>
                <a:latin typeface="Arial" charset="0"/>
              </a:rPr>
              <a:t>GaAs</a:t>
            </a:r>
            <a:r>
              <a:rPr lang="ru-RU" sz="2800" b="1">
                <a:solidFill>
                  <a:schemeClr val="accent2"/>
                </a:solidFill>
                <a:latin typeface="Arial" charset="0"/>
              </a:rPr>
              <a:t>), фосфида индия (</a:t>
            </a:r>
            <a:r>
              <a:rPr lang="en-US" sz="2800" b="1">
                <a:solidFill>
                  <a:schemeClr val="accent2"/>
                </a:solidFill>
                <a:latin typeface="Arial" charset="0"/>
              </a:rPr>
              <a:t>InP</a:t>
            </a:r>
            <a:r>
              <a:rPr lang="ru-RU" sz="2800" b="1">
                <a:solidFill>
                  <a:schemeClr val="accent2"/>
                </a:solidFill>
                <a:latin typeface="Arial" charset="0"/>
              </a:rPr>
              <a:t>)</a:t>
            </a:r>
            <a:r>
              <a:rPr lang="ru-RU" sz="2800" b="1">
                <a:latin typeface="Arial" charset="0"/>
              </a:rPr>
              <a:t> и многих других твердых тел, являющихся полупроводниками (см. рис.).</a:t>
            </a:r>
            <a:r>
              <a:rPr lang="ru-RU" sz="2800">
                <a:latin typeface="Arial" charset="0"/>
              </a:rPr>
              <a:t> </a:t>
            </a:r>
          </a:p>
        </p:txBody>
      </p:sp>
      <p:pic>
        <p:nvPicPr>
          <p:cNvPr id="92163" name="Picture 3" descr="6_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79613" y="3802063"/>
            <a:ext cx="5256212" cy="3055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ChangeArrowheads="1"/>
          </p:cNvSpPr>
          <p:nvPr/>
        </p:nvSpPr>
        <p:spPr bwMode="auto">
          <a:xfrm>
            <a:off x="0" y="0"/>
            <a:ext cx="9144000" cy="3590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ru-RU" sz="2800" b="1">
                <a:latin typeface="Arial" charset="0"/>
              </a:rPr>
              <a:t>      При повышении температуры полупроводников и диэлектриков электроны способны получать дополнительную энергию, связанную с тепловым движением </a:t>
            </a:r>
            <a:r>
              <a:rPr lang="en-US" sz="2800" b="1" i="1">
                <a:latin typeface="Arial" charset="0"/>
              </a:rPr>
              <a:t>kT</a:t>
            </a:r>
            <a:r>
              <a:rPr lang="ru-RU" sz="2800" b="1">
                <a:latin typeface="Arial" charset="0"/>
              </a:rPr>
              <a:t>. </a:t>
            </a:r>
          </a:p>
          <a:p>
            <a:pPr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ru-RU" sz="2800" b="1">
                <a:latin typeface="Arial" charset="0"/>
              </a:rPr>
              <a:t>      У части электронов энергии теплового движения оказывается достаточно для перехода </a:t>
            </a:r>
            <a:r>
              <a:rPr lang="ru-RU" sz="2800" b="1" i="1">
                <a:solidFill>
                  <a:schemeClr val="accent2"/>
                </a:solidFill>
                <a:latin typeface="Arial" charset="0"/>
              </a:rPr>
              <a:t>из валентной зоны в зону проводимости,</a:t>
            </a:r>
            <a:r>
              <a:rPr lang="ru-RU" sz="2800" b="1">
                <a:latin typeface="Arial" charset="0"/>
              </a:rPr>
              <a:t> где электроны под действием внешнего электрического поля могут перемещаться практически свободно</a:t>
            </a:r>
            <a:r>
              <a:rPr lang="ru-RU" sz="2800">
                <a:latin typeface="Arial" charset="0"/>
              </a:rPr>
              <a:t>  </a:t>
            </a:r>
          </a:p>
        </p:txBody>
      </p:sp>
      <p:pic>
        <p:nvPicPr>
          <p:cNvPr id="93187" name="Picture 3" descr="6_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79613" y="3802063"/>
            <a:ext cx="5256212" cy="3055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ChangeArrowheads="1"/>
          </p:cNvSpPr>
          <p:nvPr/>
        </p:nvSpPr>
        <p:spPr bwMode="auto">
          <a:xfrm>
            <a:off x="0" y="0"/>
            <a:ext cx="9144000" cy="3935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buFontTx/>
              <a:buChar char="•"/>
            </a:pPr>
            <a:r>
              <a:rPr lang="ru-RU" sz="2800" b="1">
                <a:latin typeface="Arial" charset="0"/>
              </a:rPr>
              <a:t>       В этом случае, в цепи с полупроводниковым материалом по мере повышения температуры полупроводника будет нарастать электрический ток. </a:t>
            </a:r>
          </a:p>
          <a:p>
            <a:pPr eaLnBrk="0" hangingPunct="0">
              <a:buFontTx/>
              <a:buChar char="•"/>
            </a:pPr>
            <a:r>
              <a:rPr lang="ru-RU" sz="2800" b="1">
                <a:latin typeface="Arial" charset="0"/>
              </a:rPr>
              <a:t>       Этот ток связан не только с движением электронов в зоне проводимости, но и с появлением </a:t>
            </a:r>
            <a:r>
              <a:rPr lang="ru-RU" sz="2800" b="1" i="1">
                <a:solidFill>
                  <a:schemeClr val="accent2"/>
                </a:solidFill>
                <a:latin typeface="Arial" charset="0"/>
              </a:rPr>
              <a:t>вакантных мест от ушедших в зону проводимости электронов</a:t>
            </a:r>
            <a:r>
              <a:rPr lang="ru-RU" sz="2800" b="1">
                <a:latin typeface="Arial" charset="0"/>
              </a:rPr>
              <a:t> в валентной зоне, так называемых </a:t>
            </a:r>
            <a:r>
              <a:rPr lang="ru-RU" sz="2800" b="1" i="1">
                <a:solidFill>
                  <a:schemeClr val="accent2"/>
                </a:solidFill>
                <a:latin typeface="Arial" charset="0"/>
              </a:rPr>
              <a:t>дырок</a:t>
            </a:r>
          </a:p>
        </p:txBody>
      </p:sp>
      <p:pic>
        <p:nvPicPr>
          <p:cNvPr id="94211" name="Picture 3" descr="6_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79613" y="3802063"/>
            <a:ext cx="5256212" cy="3055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ChangeArrowheads="1"/>
          </p:cNvSpPr>
          <p:nvPr/>
        </p:nvSpPr>
        <p:spPr bwMode="auto">
          <a:xfrm>
            <a:off x="250825" y="476250"/>
            <a:ext cx="8713788" cy="545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buFontTx/>
              <a:buChar char="•"/>
            </a:pPr>
            <a:r>
              <a:rPr lang="ru-RU" sz="3200" b="1">
                <a:latin typeface="Arial" charset="0"/>
              </a:rPr>
              <a:t>    Вакантное место может быть занято </a:t>
            </a:r>
            <a:r>
              <a:rPr lang="ru-RU" sz="3200" b="1">
                <a:solidFill>
                  <a:srgbClr val="DE6060"/>
                </a:solidFill>
                <a:latin typeface="Arial" charset="0"/>
              </a:rPr>
              <a:t>валентным электроном</a:t>
            </a:r>
            <a:r>
              <a:rPr lang="ru-RU" sz="3200" b="1">
                <a:latin typeface="Arial" charset="0"/>
              </a:rPr>
              <a:t> из соседней пары, тогда </a:t>
            </a:r>
            <a:r>
              <a:rPr lang="ru-RU" sz="3200" b="1">
                <a:solidFill>
                  <a:srgbClr val="DE6060"/>
                </a:solidFill>
                <a:latin typeface="Arial" charset="0"/>
              </a:rPr>
              <a:t>дырка </a:t>
            </a:r>
            <a:r>
              <a:rPr lang="ru-RU" sz="3200" b="1">
                <a:latin typeface="Arial" charset="0"/>
              </a:rPr>
              <a:t>переместиться на новое место в кристалле.</a:t>
            </a:r>
            <a:r>
              <a:rPr lang="ru-RU" sz="3200">
                <a:latin typeface="Arial" charset="0"/>
              </a:rPr>
              <a:t> </a:t>
            </a:r>
          </a:p>
          <a:p>
            <a:pPr eaLnBrk="0" hangingPunct="0"/>
            <a:r>
              <a:rPr lang="ru-RU" sz="3200" b="1">
                <a:latin typeface="Arial" charset="0"/>
              </a:rPr>
              <a:t>    </a:t>
            </a:r>
          </a:p>
          <a:p>
            <a:pPr eaLnBrk="0" hangingPunct="0">
              <a:buFontTx/>
              <a:buChar char="•"/>
            </a:pPr>
            <a:r>
              <a:rPr lang="ru-RU" sz="3200" b="1">
                <a:latin typeface="Arial" charset="0"/>
              </a:rPr>
              <a:t>    Если полупроводник помещается в электрическое поле, то в упорядоченное движение вовлекаются не только свободные электроны, но и дырки, которые ведут себя как положительно заряженные частицы.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ChangeArrowheads="1"/>
          </p:cNvSpPr>
          <p:nvPr/>
        </p:nvSpPr>
        <p:spPr bwMode="auto">
          <a:xfrm>
            <a:off x="0" y="260350"/>
            <a:ext cx="9144000" cy="594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buFontTx/>
              <a:buChar char="•"/>
            </a:pPr>
            <a:r>
              <a:rPr lang="ru-RU" sz="3600" b="1">
                <a:latin typeface="Arial" charset="0"/>
              </a:rPr>
              <a:t>    Поэтому ток </a:t>
            </a:r>
            <a:r>
              <a:rPr lang="ru-RU" sz="4400" b="1" i="1">
                <a:solidFill>
                  <a:schemeClr val="accent2"/>
                </a:solidFill>
                <a:latin typeface="Arial" charset="0"/>
              </a:rPr>
              <a:t>I</a:t>
            </a:r>
            <a:r>
              <a:rPr lang="ru-RU" sz="3600" b="1">
                <a:solidFill>
                  <a:schemeClr val="folHlink"/>
                </a:solidFill>
                <a:latin typeface="Arial" charset="0"/>
              </a:rPr>
              <a:t> </a:t>
            </a:r>
            <a:r>
              <a:rPr lang="ru-RU" sz="3600" b="1">
                <a:latin typeface="Arial" charset="0"/>
              </a:rPr>
              <a:t>в полупроводнике складывается из </a:t>
            </a:r>
            <a:r>
              <a:rPr lang="ru-RU" sz="3600" b="1">
                <a:solidFill>
                  <a:schemeClr val="accent2"/>
                </a:solidFill>
                <a:latin typeface="Arial" charset="0"/>
              </a:rPr>
              <a:t>электронного </a:t>
            </a:r>
            <a:r>
              <a:rPr lang="ru-RU" sz="4400" b="1" i="1">
                <a:solidFill>
                  <a:schemeClr val="accent2"/>
                </a:solidFill>
                <a:latin typeface="Arial" charset="0"/>
              </a:rPr>
              <a:t>I</a:t>
            </a:r>
            <a:r>
              <a:rPr lang="en-US" sz="4400" b="1" i="1" baseline="-25000">
                <a:solidFill>
                  <a:schemeClr val="accent2"/>
                </a:solidFill>
                <a:latin typeface="Arial" charset="0"/>
              </a:rPr>
              <a:t>n</a:t>
            </a:r>
            <a:r>
              <a:rPr lang="ru-RU" sz="3600" b="1">
                <a:latin typeface="Arial" charset="0"/>
              </a:rPr>
              <a:t> и </a:t>
            </a:r>
            <a:r>
              <a:rPr lang="ru-RU" sz="3600" b="1">
                <a:solidFill>
                  <a:schemeClr val="accent2"/>
                </a:solidFill>
                <a:latin typeface="Arial" charset="0"/>
              </a:rPr>
              <a:t>дырочного </a:t>
            </a:r>
            <a:r>
              <a:rPr lang="ru-RU" sz="4400" b="1" i="1">
                <a:solidFill>
                  <a:schemeClr val="accent2"/>
                </a:solidFill>
                <a:latin typeface="Arial" charset="0"/>
              </a:rPr>
              <a:t>I</a:t>
            </a:r>
            <a:r>
              <a:rPr lang="en-US" sz="4400" b="1" i="1" baseline="-25000">
                <a:solidFill>
                  <a:schemeClr val="accent2"/>
                </a:solidFill>
                <a:latin typeface="Arial" charset="0"/>
              </a:rPr>
              <a:t>p</a:t>
            </a:r>
            <a:r>
              <a:rPr lang="ru-RU" sz="3600" b="1">
                <a:latin typeface="Arial" charset="0"/>
              </a:rPr>
              <a:t> токов: </a:t>
            </a:r>
            <a:r>
              <a:rPr lang="en-US" sz="3600" b="1">
                <a:latin typeface="Arial" charset="0"/>
              </a:rPr>
              <a:t>     </a:t>
            </a:r>
            <a:r>
              <a:rPr lang="ru-RU" sz="4400" b="1" i="1">
                <a:solidFill>
                  <a:schemeClr val="accent2"/>
                </a:solidFill>
                <a:latin typeface="Arial" charset="0"/>
              </a:rPr>
              <a:t>I</a:t>
            </a:r>
            <a:r>
              <a:rPr lang="ru-RU" sz="4400" b="1">
                <a:solidFill>
                  <a:schemeClr val="accent2"/>
                </a:solidFill>
                <a:latin typeface="Arial" charset="0"/>
              </a:rPr>
              <a:t> = </a:t>
            </a:r>
            <a:r>
              <a:rPr lang="ru-RU" sz="4400" b="1" i="1">
                <a:solidFill>
                  <a:schemeClr val="accent2"/>
                </a:solidFill>
                <a:latin typeface="Arial" charset="0"/>
              </a:rPr>
              <a:t>I</a:t>
            </a:r>
            <a:r>
              <a:rPr lang="en-US" sz="4400" b="1" i="1">
                <a:solidFill>
                  <a:schemeClr val="accent2"/>
                </a:solidFill>
                <a:latin typeface="Arial" charset="0"/>
              </a:rPr>
              <a:t>n</a:t>
            </a:r>
            <a:r>
              <a:rPr lang="ru-RU" sz="4400" b="1">
                <a:solidFill>
                  <a:schemeClr val="accent2"/>
                </a:solidFill>
                <a:latin typeface="Arial" charset="0"/>
              </a:rPr>
              <a:t> + </a:t>
            </a:r>
            <a:r>
              <a:rPr lang="ru-RU" sz="4400" b="1" i="1">
                <a:solidFill>
                  <a:schemeClr val="accent2"/>
                </a:solidFill>
                <a:latin typeface="Arial" charset="0"/>
              </a:rPr>
              <a:t>I</a:t>
            </a:r>
            <a:r>
              <a:rPr lang="en-US" sz="4400" b="1" i="1">
                <a:solidFill>
                  <a:schemeClr val="accent2"/>
                </a:solidFill>
                <a:latin typeface="Arial" charset="0"/>
              </a:rPr>
              <a:t>p</a:t>
            </a:r>
            <a:r>
              <a:rPr lang="ru-RU" sz="4400" b="1">
                <a:solidFill>
                  <a:schemeClr val="accent2"/>
                </a:solidFill>
                <a:latin typeface="Arial" charset="0"/>
              </a:rPr>
              <a:t>.</a:t>
            </a:r>
            <a:r>
              <a:rPr lang="ru-RU" sz="3600">
                <a:latin typeface="Arial" charset="0"/>
              </a:rPr>
              <a:t> </a:t>
            </a:r>
            <a:endParaRPr lang="en-US" sz="3600">
              <a:latin typeface="Arial" charset="0"/>
            </a:endParaRPr>
          </a:p>
          <a:p>
            <a:pPr eaLnBrk="0" hangingPunct="0">
              <a:buFontTx/>
              <a:buChar char="•"/>
            </a:pPr>
            <a:r>
              <a:rPr lang="ru-RU" sz="3600" b="1">
                <a:latin typeface="Arial" charset="0"/>
              </a:rPr>
              <a:t>    Электронно-дырочный механизм проводимости проявляется только у чистых (т. е. без примесей) полупроводников. </a:t>
            </a:r>
          </a:p>
          <a:p>
            <a:pPr eaLnBrk="0" hangingPunct="0">
              <a:buFontTx/>
              <a:buChar char="•"/>
            </a:pPr>
            <a:r>
              <a:rPr lang="ru-RU" sz="3600" b="1">
                <a:latin typeface="Arial" charset="0"/>
              </a:rPr>
              <a:t>    Он называется </a:t>
            </a:r>
            <a:r>
              <a:rPr lang="ru-RU" sz="3600" b="1" i="1">
                <a:solidFill>
                  <a:srgbClr val="DE6060"/>
                </a:solidFill>
                <a:latin typeface="Arial" charset="0"/>
              </a:rPr>
              <a:t>собственной электрической проводимостью</a:t>
            </a:r>
            <a:r>
              <a:rPr lang="ru-RU" sz="3600" b="1">
                <a:solidFill>
                  <a:srgbClr val="DE6060"/>
                </a:solidFill>
                <a:latin typeface="Arial" charset="0"/>
              </a:rPr>
              <a:t> полупроводников.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ChangeArrowheads="1"/>
          </p:cNvSpPr>
          <p:nvPr/>
        </p:nvSpPr>
        <p:spPr bwMode="auto">
          <a:xfrm flipV="1">
            <a:off x="-3617913" y="2051050"/>
            <a:ext cx="1276191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10800000">
            <a:spAutoFit/>
          </a:bodyPr>
          <a:lstStyle/>
          <a:p>
            <a:pPr eaLnBrk="0" hangingPunct="0"/>
            <a:endParaRPr lang="ru-RU" sz="2800" b="1">
              <a:latin typeface="Arial" charset="0"/>
            </a:endParaRPr>
          </a:p>
        </p:txBody>
      </p:sp>
      <p:sp>
        <p:nvSpPr>
          <p:cNvPr id="97283" name="Rectangle 3"/>
          <p:cNvSpPr>
            <a:spLocks noChangeArrowheads="1"/>
          </p:cNvSpPr>
          <p:nvPr/>
        </p:nvSpPr>
        <p:spPr bwMode="auto">
          <a:xfrm>
            <a:off x="0" y="2205038"/>
            <a:ext cx="12761913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endParaRPr lang="ru-RU" sz="2800" b="1">
              <a:latin typeface="Arial" charset="0"/>
            </a:endParaRPr>
          </a:p>
        </p:txBody>
      </p:sp>
      <p:sp>
        <p:nvSpPr>
          <p:cNvPr id="97284" name="Rectangle 4"/>
          <p:cNvSpPr>
            <a:spLocks noChangeArrowheads="1"/>
          </p:cNvSpPr>
          <p:nvPr/>
        </p:nvSpPr>
        <p:spPr bwMode="auto">
          <a:xfrm>
            <a:off x="0" y="260350"/>
            <a:ext cx="9540875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buFontTx/>
              <a:buChar char="•"/>
            </a:pPr>
            <a:r>
              <a:rPr lang="ru-RU" sz="2800" b="1" dirty="0">
                <a:latin typeface="Arial" charset="0"/>
              </a:rPr>
              <a:t>  Электроны забрасываются в зону проводимости с </a:t>
            </a:r>
            <a:r>
              <a:rPr lang="ru-RU" sz="2800" b="1" i="1" dirty="0">
                <a:solidFill>
                  <a:schemeClr val="accent2"/>
                </a:solidFill>
                <a:latin typeface="Arial" charset="0"/>
              </a:rPr>
              <a:t>уровня Ферми</a:t>
            </a:r>
            <a:r>
              <a:rPr lang="ru-RU" sz="2800" b="1" dirty="0">
                <a:latin typeface="Arial" charset="0"/>
              </a:rPr>
              <a:t>, который оказывается в собственном полупроводнике расположенным </a:t>
            </a:r>
            <a:r>
              <a:rPr lang="ru-RU" sz="2800" b="1" i="1" dirty="0">
                <a:solidFill>
                  <a:schemeClr val="accent2"/>
                </a:solidFill>
                <a:latin typeface="Arial" charset="0"/>
              </a:rPr>
              <a:t>посередине запрещенной зоны</a:t>
            </a:r>
            <a:r>
              <a:rPr lang="ru-RU" sz="2800" b="1" dirty="0">
                <a:latin typeface="Arial" charset="0"/>
              </a:rPr>
              <a:t>.</a:t>
            </a:r>
          </a:p>
        </p:txBody>
      </p:sp>
      <p:pic>
        <p:nvPicPr>
          <p:cNvPr id="97285" name="Picture 5" descr="6_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79613" y="3802063"/>
            <a:ext cx="5256212" cy="3055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ChangeArrowheads="1"/>
          </p:cNvSpPr>
          <p:nvPr/>
        </p:nvSpPr>
        <p:spPr bwMode="auto">
          <a:xfrm>
            <a:off x="0" y="0"/>
            <a:ext cx="9144000" cy="6919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</a:pPr>
            <a:r>
              <a:rPr lang="ru-RU" sz="2800" b="1">
                <a:latin typeface="Arial" charset="0"/>
              </a:rPr>
              <a:t>    Существенно изменить проводимость полупроводников можно, введя в них очень небольшие количества примесей. </a:t>
            </a:r>
          </a:p>
          <a:p>
            <a:pPr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</a:pPr>
            <a:r>
              <a:rPr lang="ru-RU" sz="2800" b="1">
                <a:latin typeface="Arial" charset="0"/>
              </a:rPr>
              <a:t>    В металлах примесь всегда уменьшает проводимость.</a:t>
            </a:r>
          </a:p>
          <a:p>
            <a:pPr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</a:pPr>
            <a:r>
              <a:rPr lang="ru-RU" sz="2800" b="1">
                <a:latin typeface="Arial" charset="0"/>
              </a:rPr>
              <a:t>    Так, добавление в чистый кремний 10</a:t>
            </a:r>
            <a:r>
              <a:rPr lang="ru-RU" sz="2800" b="1" baseline="30000">
                <a:latin typeface="Arial" charset="0"/>
                <a:sym typeface="Symbol" pitchFamily="18" charset="2"/>
              </a:rPr>
              <a:t></a:t>
            </a:r>
            <a:r>
              <a:rPr lang="ru-RU" sz="2800" b="1" baseline="30000">
                <a:latin typeface="Arial" charset="0"/>
              </a:rPr>
              <a:t>3</a:t>
            </a:r>
            <a:r>
              <a:rPr lang="ru-RU" sz="2800" b="1">
                <a:latin typeface="Arial" charset="0"/>
              </a:rPr>
              <a:t> % атомов фосфора увеличивает электропроводность кристалла в 10</a:t>
            </a:r>
            <a:r>
              <a:rPr lang="ru-RU" sz="2800" b="1" baseline="30000">
                <a:latin typeface="Arial" charset="0"/>
              </a:rPr>
              <a:t>5</a:t>
            </a:r>
            <a:r>
              <a:rPr lang="ru-RU" sz="2800" b="1">
                <a:latin typeface="Arial" charset="0"/>
              </a:rPr>
              <a:t> раз. </a:t>
            </a:r>
          </a:p>
          <a:p>
            <a:pPr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</a:pPr>
            <a:r>
              <a:rPr lang="ru-RU" sz="2800" b="1">
                <a:latin typeface="Arial" charset="0"/>
              </a:rPr>
              <a:t>    Небольшое добавление примеси к полупроводнику называется легированием. </a:t>
            </a:r>
          </a:p>
          <a:p>
            <a:pPr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</a:pPr>
            <a:r>
              <a:rPr lang="ru-RU" sz="2800" b="1">
                <a:latin typeface="Arial" charset="0"/>
              </a:rPr>
              <a:t>    Если добавить пятивалентный атом фосфора в решетку кремния, то четыре валентных электрона фосфора вступят в связь с четырьмя соседними атомами кремния, у которого во внешней оболочке четыре электрона, а пятый электрон атома Р может достаточно легко отщепиться в результате теплового движения и перейти в зону проводимости (рис. 6.11).</a:t>
            </a:r>
            <a:r>
              <a:rPr lang="ru-RU" sz="2800">
                <a:latin typeface="Arial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ChangeArrowheads="1"/>
          </p:cNvSpPr>
          <p:nvPr/>
        </p:nvSpPr>
        <p:spPr bwMode="auto">
          <a:xfrm>
            <a:off x="0" y="260350"/>
            <a:ext cx="9144000" cy="447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buFontTx/>
              <a:buChar char="•"/>
            </a:pPr>
            <a:r>
              <a:rPr lang="ru-RU" sz="3200" b="1">
                <a:latin typeface="Arial" charset="0"/>
              </a:rPr>
              <a:t>    Необходимым условием резкого уменьшения удельного сопротивления полупроводника при введении примесей </a:t>
            </a:r>
            <a:r>
              <a:rPr lang="ru-RU" sz="3200" b="1">
                <a:solidFill>
                  <a:srgbClr val="DE6060"/>
                </a:solidFill>
                <a:latin typeface="Arial" charset="0"/>
              </a:rPr>
              <a:t>является отличие валентности атомов примеси от валентности основных атомов кристалла.</a:t>
            </a:r>
            <a:endParaRPr lang="en-US" sz="3200" b="1">
              <a:solidFill>
                <a:srgbClr val="DE6060"/>
              </a:solidFill>
              <a:latin typeface="Arial" charset="0"/>
            </a:endParaRPr>
          </a:p>
          <a:p>
            <a:pPr eaLnBrk="0" hangingPunct="0">
              <a:buFontTx/>
              <a:buChar char="•"/>
            </a:pPr>
            <a:r>
              <a:rPr lang="ru-RU" sz="3200" b="1">
                <a:latin typeface="Arial" charset="0"/>
              </a:rPr>
              <a:t>    Проводимость полупроводников при наличии примесей называется </a:t>
            </a:r>
            <a:r>
              <a:rPr lang="ru-RU" sz="3200" b="1" i="1">
                <a:solidFill>
                  <a:srgbClr val="DE6060"/>
                </a:solidFill>
                <a:latin typeface="Arial" charset="0"/>
              </a:rPr>
              <a:t>примесной проводимостью</a:t>
            </a:r>
            <a:r>
              <a:rPr lang="ru-RU" sz="3200" b="1">
                <a:solidFill>
                  <a:srgbClr val="DE6060"/>
                </a:solidFill>
                <a:latin typeface="Arial" charset="0"/>
              </a:rPr>
              <a:t>.</a:t>
            </a:r>
            <a:r>
              <a:rPr lang="ru-RU" sz="3200">
                <a:latin typeface="Arial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ChangeArrowheads="1"/>
          </p:cNvSpPr>
          <p:nvPr/>
        </p:nvSpPr>
        <p:spPr bwMode="auto">
          <a:xfrm>
            <a:off x="179388" y="692150"/>
            <a:ext cx="8964612" cy="448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buFontTx/>
              <a:buChar char="•"/>
            </a:pPr>
            <a:r>
              <a:rPr lang="ru-RU" sz="3600" b="1">
                <a:latin typeface="Arial" charset="0"/>
              </a:rPr>
              <a:t>   Различают два типа примесной проводимости – </a:t>
            </a:r>
            <a:r>
              <a:rPr lang="ru-RU" sz="3600" b="1">
                <a:solidFill>
                  <a:srgbClr val="DE6060"/>
                </a:solidFill>
                <a:latin typeface="Arial" charset="0"/>
              </a:rPr>
              <a:t>электронную</a:t>
            </a:r>
            <a:r>
              <a:rPr lang="ru-RU" sz="3600" b="1">
                <a:latin typeface="Arial" charset="0"/>
              </a:rPr>
              <a:t> и </a:t>
            </a:r>
            <a:r>
              <a:rPr lang="ru-RU" sz="3600" b="1">
                <a:solidFill>
                  <a:srgbClr val="DE6060"/>
                </a:solidFill>
                <a:latin typeface="Arial" charset="0"/>
              </a:rPr>
              <a:t>дырочную проводимости.</a:t>
            </a:r>
            <a:endParaRPr lang="ru-RU" sz="3600" b="1" i="1">
              <a:solidFill>
                <a:srgbClr val="DE6060"/>
              </a:solidFill>
              <a:latin typeface="Arial" charset="0"/>
            </a:endParaRPr>
          </a:p>
          <a:p>
            <a:pPr eaLnBrk="0" hangingPunct="0">
              <a:buFontTx/>
              <a:buChar char="•"/>
            </a:pPr>
            <a:r>
              <a:rPr lang="ru-RU" sz="3600" b="1" i="1">
                <a:solidFill>
                  <a:srgbClr val="426362"/>
                </a:solidFill>
                <a:latin typeface="Arial" charset="0"/>
              </a:rPr>
              <a:t>   </a:t>
            </a:r>
            <a:r>
              <a:rPr lang="ru-RU" sz="3600" b="1" i="1">
                <a:solidFill>
                  <a:schemeClr val="accent2"/>
                </a:solidFill>
                <a:latin typeface="Arial" charset="0"/>
              </a:rPr>
              <a:t>Электронная проводимость</a:t>
            </a:r>
            <a:r>
              <a:rPr lang="ru-RU" sz="3600" b="1">
                <a:latin typeface="Arial" charset="0"/>
              </a:rPr>
              <a:t> возникает, когда в кристалл германия с четырехвалентными атомами введены пятивалентные атомы (например, атомы мышьяка, As).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 descr="1-13-3"/>
          <p:cNvPicPr>
            <a:picLocks noChangeAspect="1" noChangeArrowheads="1"/>
          </p:cNvPicPr>
          <p:nvPr/>
        </p:nvPicPr>
        <p:blipFill>
          <a:blip r:embed="rId2">
            <a:lum bright="-20000" contrast="66000"/>
          </a:blip>
          <a:srcRect/>
          <a:stretch>
            <a:fillRect/>
          </a:stretch>
        </p:blipFill>
        <p:spPr bwMode="auto">
          <a:xfrm>
            <a:off x="1692275" y="2205038"/>
            <a:ext cx="59436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ChangeArrowheads="1"/>
          </p:cNvSpPr>
          <p:nvPr/>
        </p:nvSpPr>
        <p:spPr bwMode="auto">
          <a:xfrm>
            <a:off x="0" y="0"/>
            <a:ext cx="9144000" cy="436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buFontTx/>
              <a:buChar char="•"/>
            </a:pPr>
            <a:r>
              <a:rPr lang="ru-RU" sz="2800" b="1">
                <a:latin typeface="Arial" charset="0"/>
              </a:rPr>
              <a:t>    Четыре валентных электрона атома мышьяка включены в образование ковалентных связей с четырьмя соседними атомами германия. </a:t>
            </a:r>
            <a:endParaRPr lang="en-US" sz="2800" b="1">
              <a:latin typeface="Arial" charset="0"/>
            </a:endParaRPr>
          </a:p>
          <a:p>
            <a:pPr eaLnBrk="0" hangingPunct="0">
              <a:buFontTx/>
              <a:buChar char="•"/>
            </a:pPr>
            <a:r>
              <a:rPr lang="ru-RU" sz="2800" b="1">
                <a:latin typeface="Arial" charset="0"/>
              </a:rPr>
              <a:t>    Пятый валентный электрон оказался излишним.</a:t>
            </a:r>
            <a:endParaRPr lang="en-US" sz="2800" b="1">
              <a:latin typeface="Arial" charset="0"/>
            </a:endParaRPr>
          </a:p>
          <a:p>
            <a:pPr eaLnBrk="0" hangingPunct="0">
              <a:buFontTx/>
              <a:buChar char="•"/>
            </a:pPr>
            <a:r>
              <a:rPr lang="ru-RU" sz="2800" b="1">
                <a:latin typeface="Arial" charset="0"/>
              </a:rPr>
              <a:t>    Он легко отрывается от атома мышьяка и становится свободным.</a:t>
            </a:r>
          </a:p>
          <a:p>
            <a:pPr eaLnBrk="0" hangingPunct="0">
              <a:buFontTx/>
              <a:buChar char="•"/>
            </a:pPr>
            <a:r>
              <a:rPr lang="ru-RU" sz="2800" b="1">
                <a:latin typeface="Arial" charset="0"/>
              </a:rPr>
              <a:t>    Атом, потерявший электрон, превращается в положительный ион, расположенный в узле кристаллической решетки.</a:t>
            </a:r>
          </a:p>
        </p:txBody>
      </p:sp>
      <p:pic>
        <p:nvPicPr>
          <p:cNvPr id="102403" name="Picture 3" descr="1-13-3"/>
          <p:cNvPicPr>
            <a:picLocks noChangeAspect="1" noChangeArrowheads="1"/>
          </p:cNvPicPr>
          <p:nvPr/>
        </p:nvPicPr>
        <p:blipFill>
          <a:blip r:embed="rId2">
            <a:lum bright="-20000" contrast="66000"/>
          </a:blip>
          <a:srcRect/>
          <a:stretch>
            <a:fillRect/>
          </a:stretch>
        </p:blipFill>
        <p:spPr bwMode="auto">
          <a:xfrm>
            <a:off x="2555875" y="4221163"/>
            <a:ext cx="3959225" cy="289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ChangeArrowheads="1"/>
          </p:cNvSpPr>
          <p:nvPr/>
        </p:nvSpPr>
        <p:spPr bwMode="auto">
          <a:xfrm>
            <a:off x="0" y="260350"/>
            <a:ext cx="9144000" cy="607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buFontTx/>
              <a:buChar char="•"/>
            </a:pPr>
            <a:r>
              <a:rPr lang="ru-RU" sz="2800" b="1">
                <a:latin typeface="Arial" charset="0"/>
              </a:rPr>
              <a:t>   Примесь из атомов с валентностью, превышающей валентность основных атомов полупроводникового кристалла, называется </a:t>
            </a:r>
            <a:r>
              <a:rPr lang="ru-RU" sz="2800" b="1" i="1">
                <a:solidFill>
                  <a:srgbClr val="DE6060"/>
                </a:solidFill>
                <a:latin typeface="Arial" charset="0"/>
              </a:rPr>
              <a:t>донорской примесью</a:t>
            </a:r>
            <a:r>
              <a:rPr lang="ru-RU" sz="2800" b="1">
                <a:solidFill>
                  <a:srgbClr val="DE6060"/>
                </a:solidFill>
                <a:latin typeface="Arial" charset="0"/>
              </a:rPr>
              <a:t>.</a:t>
            </a:r>
            <a:r>
              <a:rPr lang="ru-RU" sz="2800" b="1">
                <a:latin typeface="Arial" charset="0"/>
              </a:rPr>
              <a:t> </a:t>
            </a:r>
          </a:p>
          <a:p>
            <a:pPr eaLnBrk="0" hangingPunct="0">
              <a:buFontTx/>
              <a:buChar char="•"/>
            </a:pPr>
            <a:r>
              <a:rPr lang="ru-RU" sz="2800" b="1">
                <a:latin typeface="Arial" charset="0"/>
              </a:rPr>
              <a:t>   В результате ее введения в кристалле появляется значительное число свободных электронов.</a:t>
            </a:r>
          </a:p>
          <a:p>
            <a:pPr eaLnBrk="0" hangingPunct="0">
              <a:buFontTx/>
              <a:buChar char="•"/>
            </a:pPr>
            <a:r>
              <a:rPr lang="ru-RU" sz="2800" b="1">
                <a:latin typeface="Arial" charset="0"/>
              </a:rPr>
              <a:t>    Это приводит к резкому уменьшению удельного сопротивления полупроводника – в тысячи и даже миллионы раз.</a:t>
            </a:r>
          </a:p>
          <a:p>
            <a:pPr eaLnBrk="0" hangingPunct="0">
              <a:buFontTx/>
              <a:buChar char="•"/>
            </a:pPr>
            <a:r>
              <a:rPr lang="ru-RU" sz="2800" b="1">
                <a:latin typeface="Arial" charset="0"/>
              </a:rPr>
              <a:t>    Удельное сопротивление проводника с большим содержанием примесей может приближаться к удельному сопротивлению металлического проводника.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ChangeArrowheads="1"/>
          </p:cNvSpPr>
          <p:nvPr/>
        </p:nvSpPr>
        <p:spPr bwMode="auto">
          <a:xfrm>
            <a:off x="250825" y="404813"/>
            <a:ext cx="8569325" cy="2227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buFontTx/>
              <a:buChar char="•"/>
            </a:pPr>
            <a:r>
              <a:rPr lang="ru-RU" sz="2800" b="1">
                <a:latin typeface="Arial" charset="0"/>
              </a:rPr>
              <a:t>    Такая проводимость, обусловленная свободными электронами, называется </a:t>
            </a:r>
            <a:r>
              <a:rPr lang="ru-RU" sz="2800" b="1">
                <a:solidFill>
                  <a:srgbClr val="DE6060"/>
                </a:solidFill>
                <a:latin typeface="Arial" charset="0"/>
              </a:rPr>
              <a:t>электронной,</a:t>
            </a:r>
            <a:r>
              <a:rPr lang="ru-RU" sz="2800" b="1">
                <a:latin typeface="Arial" charset="0"/>
              </a:rPr>
              <a:t> а полупроводник, обладающий электронной проводимостью, называется </a:t>
            </a:r>
            <a:r>
              <a:rPr lang="ru-RU" sz="2800" b="1" i="1">
                <a:solidFill>
                  <a:srgbClr val="DE6060"/>
                </a:solidFill>
                <a:latin typeface="Arial" charset="0"/>
              </a:rPr>
              <a:t>полупроводником n-типа</a:t>
            </a:r>
            <a:r>
              <a:rPr lang="ru-RU" sz="2800" b="1">
                <a:solidFill>
                  <a:srgbClr val="DE6060"/>
                </a:solidFill>
                <a:latin typeface="Arial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574675" y="1125538"/>
            <a:ext cx="8569325" cy="4114800"/>
          </a:xfrm>
        </p:spPr>
        <p:txBody>
          <a:bodyPr/>
          <a:lstStyle/>
          <a:p>
            <a:pPr eaLnBrk="1" hangingPunct="1"/>
            <a:r>
              <a:rPr lang="ru-RU" sz="4000" b="1" i="1" smtClean="0">
                <a:solidFill>
                  <a:schemeClr val="accent2"/>
                </a:solidFill>
              </a:rPr>
              <a:t>Дырочная проводимость</a:t>
            </a:r>
            <a:r>
              <a:rPr lang="ru-RU" b="1" smtClean="0"/>
              <a:t> возникает, когда в кристалл германия введены трехвалентные атомы (например, атомы индия, In).</a:t>
            </a:r>
            <a:r>
              <a:rPr lang="ru-RU" smtClean="0"/>
              <a:t> </a:t>
            </a:r>
          </a:p>
        </p:txBody>
      </p:sp>
      <p:pic>
        <p:nvPicPr>
          <p:cNvPr id="105475" name="Picture 3" descr="1-13-4"/>
          <p:cNvPicPr>
            <a:picLocks noChangeAspect="1" noChangeArrowheads="1"/>
          </p:cNvPicPr>
          <p:nvPr/>
        </p:nvPicPr>
        <p:blipFill>
          <a:blip r:embed="rId2">
            <a:lum bright="-20000" contrast="66000"/>
          </a:blip>
          <a:srcRect/>
          <a:stretch>
            <a:fillRect/>
          </a:stretch>
        </p:blipFill>
        <p:spPr bwMode="auto">
          <a:xfrm>
            <a:off x="1908175" y="3317875"/>
            <a:ext cx="5111750" cy="354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ChangeArrowheads="1"/>
          </p:cNvSpPr>
          <p:nvPr/>
        </p:nvSpPr>
        <p:spPr bwMode="auto">
          <a:xfrm>
            <a:off x="0" y="0"/>
            <a:ext cx="9144000" cy="564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ru-RU" sz="2800" b="1">
                <a:latin typeface="Arial" charset="0"/>
              </a:rPr>
              <a:t>На рис. показан атом индия, который создал с помощью своих валентных электронов ковалентные связи лишь с тремя соседними атомами германия.</a:t>
            </a:r>
          </a:p>
          <a:p>
            <a:pPr eaLnBrk="0" hangingPunct="0"/>
            <a:r>
              <a:rPr lang="ru-RU" sz="2800" b="1">
                <a:latin typeface="Arial" charset="0"/>
              </a:rPr>
              <a:t>На образование связи с четвертым атомом германия у атома индия нет электрона.</a:t>
            </a:r>
          </a:p>
          <a:p>
            <a:pPr eaLnBrk="0" hangingPunct="0"/>
            <a:r>
              <a:rPr lang="ru-RU" sz="2800" b="1">
                <a:latin typeface="Arial" charset="0"/>
              </a:rPr>
              <a:t> Этот недостающий электрон может быть захвачен атомом индия из ковалентной связи соседних атомов германия.</a:t>
            </a:r>
          </a:p>
          <a:p>
            <a:pPr eaLnBrk="0" hangingPunct="0"/>
            <a:r>
              <a:rPr lang="ru-RU" sz="2800" b="1">
                <a:latin typeface="Arial" charset="0"/>
              </a:rPr>
              <a:t>В этом случае атом индия превращается в отрицательный ион, расположенный в узле кристаллической решетки, а в ковалентной связи соседних атомов образуется вакансия.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ChangeArrowheads="1"/>
          </p:cNvSpPr>
          <p:nvPr/>
        </p:nvSpPr>
        <p:spPr bwMode="auto">
          <a:xfrm>
            <a:off x="609600" y="188913"/>
            <a:ext cx="8283575" cy="58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ru-RU" sz="3200" b="1"/>
              <a:t>Примесь атомов, способных захватывать электроны, называется </a:t>
            </a:r>
            <a:r>
              <a:rPr lang="ru-RU" sz="3200" b="1" i="1">
                <a:solidFill>
                  <a:srgbClr val="DE6060"/>
                </a:solidFill>
              </a:rPr>
              <a:t>акцепторной примесью</a:t>
            </a:r>
            <a:r>
              <a:rPr lang="ru-RU" sz="3200" b="1">
                <a:solidFill>
                  <a:srgbClr val="DE6060"/>
                </a:solidFill>
              </a:rPr>
              <a:t>.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ru-RU" sz="3200" b="1"/>
              <a:t>В результате введения акцепторной примеси в кристалле разрывается множество ковалентных связей и образуются вакантные места (дырки).</a:t>
            </a:r>
            <a:r>
              <a:rPr lang="ru-RU" sz="3200"/>
              <a:t> 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ru-RU" sz="3200" b="1"/>
              <a:t>На эти места могут перескакивать электроны из соседних ковалентных связей, что приводит к хаотическому блужданию дырок по кристаллу.</a:t>
            </a:r>
            <a:r>
              <a:rPr lang="ru-RU" sz="3200">
                <a:solidFill>
                  <a:srgbClr val="DE6060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ChangeArrowheads="1"/>
          </p:cNvSpPr>
          <p:nvPr/>
        </p:nvSpPr>
        <p:spPr bwMode="auto">
          <a:xfrm>
            <a:off x="0" y="476250"/>
            <a:ext cx="9144000" cy="521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buFontTx/>
              <a:buChar char="•"/>
            </a:pPr>
            <a:r>
              <a:rPr lang="ru-RU" sz="2800" b="1">
                <a:latin typeface="Arial" charset="0"/>
              </a:rPr>
              <a:t>    Концентрация дырок в полупроводнике с акцепторной примесью значительно превышает концентрацию электронов, которые возникли из-за механизма собственной электропроводности полупроводника: </a:t>
            </a:r>
            <a:r>
              <a:rPr lang="ru-RU" sz="2800" b="1" i="1">
                <a:latin typeface="Arial" charset="0"/>
              </a:rPr>
              <a:t>n</a:t>
            </a:r>
            <a:r>
              <a:rPr lang="en-US" sz="2800" b="1" i="1">
                <a:latin typeface="Arial" charset="0"/>
              </a:rPr>
              <a:t>p</a:t>
            </a:r>
            <a:r>
              <a:rPr lang="ru-RU" sz="2800" b="1">
                <a:latin typeface="Arial" charset="0"/>
              </a:rPr>
              <a:t> &gt;&gt; </a:t>
            </a:r>
            <a:r>
              <a:rPr lang="ru-RU" sz="2800" b="1" i="1">
                <a:latin typeface="Arial" charset="0"/>
              </a:rPr>
              <a:t>n</a:t>
            </a:r>
            <a:r>
              <a:rPr lang="en-US" sz="2800" b="1" i="1">
                <a:latin typeface="Arial" charset="0"/>
              </a:rPr>
              <a:t>n</a:t>
            </a:r>
            <a:r>
              <a:rPr lang="ru-RU" sz="2800" b="1">
                <a:latin typeface="Arial" charset="0"/>
              </a:rPr>
              <a:t>. </a:t>
            </a:r>
            <a:endParaRPr lang="en-US" sz="2800" b="1">
              <a:latin typeface="Arial" charset="0"/>
            </a:endParaRPr>
          </a:p>
          <a:p>
            <a:pPr eaLnBrk="0" hangingPunct="0">
              <a:buFontTx/>
              <a:buChar char="•"/>
            </a:pPr>
            <a:r>
              <a:rPr lang="ru-RU" sz="2800" b="1">
                <a:latin typeface="Arial" charset="0"/>
              </a:rPr>
              <a:t>    Проводимость такого типа называется </a:t>
            </a:r>
            <a:r>
              <a:rPr lang="ru-RU" sz="2800" b="1">
                <a:solidFill>
                  <a:schemeClr val="accent2"/>
                </a:solidFill>
                <a:latin typeface="Arial" charset="0"/>
              </a:rPr>
              <a:t>дырочной проводимостью.</a:t>
            </a:r>
            <a:r>
              <a:rPr lang="ru-RU" sz="2800" b="1">
                <a:solidFill>
                  <a:srgbClr val="DE6060"/>
                </a:solidFill>
                <a:latin typeface="Arial" charset="0"/>
              </a:rPr>
              <a:t> </a:t>
            </a:r>
            <a:endParaRPr lang="en-US" sz="2800" b="1">
              <a:solidFill>
                <a:srgbClr val="DE6060"/>
              </a:solidFill>
              <a:latin typeface="Arial" charset="0"/>
            </a:endParaRPr>
          </a:p>
          <a:p>
            <a:pPr eaLnBrk="0" hangingPunct="0">
              <a:buFontTx/>
              <a:buChar char="•"/>
            </a:pPr>
            <a:r>
              <a:rPr lang="ru-RU" sz="2800" b="1">
                <a:latin typeface="Arial" charset="0"/>
              </a:rPr>
              <a:t>    Примесный полупроводник с дырочной проводимостью называется </a:t>
            </a:r>
            <a:r>
              <a:rPr lang="ru-RU" sz="2800" b="1" i="1">
                <a:solidFill>
                  <a:schemeClr val="accent2"/>
                </a:solidFill>
                <a:latin typeface="Arial" charset="0"/>
              </a:rPr>
              <a:t>полупроводником p-типа</a:t>
            </a:r>
            <a:r>
              <a:rPr lang="ru-RU" sz="2800" b="1">
                <a:solidFill>
                  <a:schemeClr val="accent2"/>
                </a:solidFill>
                <a:latin typeface="Arial" charset="0"/>
              </a:rPr>
              <a:t>. </a:t>
            </a:r>
            <a:endParaRPr lang="en-US" sz="2800" b="1">
              <a:solidFill>
                <a:schemeClr val="accent2"/>
              </a:solidFill>
              <a:latin typeface="Arial" charset="0"/>
            </a:endParaRPr>
          </a:p>
          <a:p>
            <a:pPr eaLnBrk="0" hangingPunct="0">
              <a:buFontTx/>
              <a:buChar char="•"/>
            </a:pPr>
            <a:r>
              <a:rPr lang="ru-RU" sz="2800" b="1">
                <a:latin typeface="Arial" charset="0"/>
              </a:rPr>
              <a:t>    Основными носителями свободного заряда в полупроводниках </a:t>
            </a:r>
            <a:r>
              <a:rPr lang="ru-RU" sz="2800" b="1" i="1">
                <a:latin typeface="Arial" charset="0"/>
              </a:rPr>
              <a:t>p</a:t>
            </a:r>
            <a:r>
              <a:rPr lang="ru-RU" sz="2800" b="1">
                <a:latin typeface="Arial" charset="0"/>
              </a:rPr>
              <a:t>-типа являются дырки.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>
          <a:xfrm>
            <a:off x="827088" y="0"/>
            <a:ext cx="7772400" cy="1143000"/>
          </a:xfrm>
        </p:spPr>
        <p:txBody>
          <a:bodyPr/>
          <a:lstStyle/>
          <a:p>
            <a:pPr eaLnBrk="1" hangingPunct="1"/>
            <a:r>
              <a:rPr lang="ru-RU" sz="3200" b="1" smtClean="0"/>
              <a:t>Электронно-дырочный переход. </a:t>
            </a:r>
            <a:endParaRPr lang="ru-RU" sz="3800" smtClean="0"/>
          </a:p>
        </p:txBody>
      </p:sp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268413"/>
            <a:ext cx="9144000" cy="4827587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ru-RU" b="1" smtClean="0"/>
              <a:t>В современной электронной технике полупроводниковые приборы играют исключительную роль.</a:t>
            </a:r>
            <a:endParaRPr lang="en-US" b="1" smtClean="0"/>
          </a:p>
          <a:p>
            <a:pPr eaLnBrk="1" hangingPunct="1">
              <a:lnSpc>
                <a:spcPct val="80000"/>
              </a:lnSpc>
            </a:pPr>
            <a:r>
              <a:rPr lang="ru-RU" b="1" smtClean="0"/>
              <a:t> За последние три десятилетия они почти полностью вытеснили электровакуумные приборы.</a:t>
            </a:r>
            <a:endParaRPr lang="en-US" b="1" smtClean="0"/>
          </a:p>
          <a:p>
            <a:pPr eaLnBrk="1" hangingPunct="1">
              <a:lnSpc>
                <a:spcPct val="80000"/>
              </a:lnSpc>
            </a:pPr>
            <a:r>
              <a:rPr lang="ru-RU" b="1" smtClean="0"/>
              <a:t>В любом полупроводниковом приборе имеется один или несколько электронно-дырочных переходов.</a:t>
            </a:r>
            <a:endParaRPr lang="en-US" b="1" smtClean="0"/>
          </a:p>
          <a:p>
            <a:pPr eaLnBrk="1" hangingPunct="1">
              <a:lnSpc>
                <a:spcPct val="80000"/>
              </a:lnSpc>
            </a:pPr>
            <a:r>
              <a:rPr lang="ru-RU" b="1" smtClean="0"/>
              <a:t> </a:t>
            </a:r>
            <a:r>
              <a:rPr lang="ru-RU" sz="3600" b="1" i="1" smtClean="0">
                <a:solidFill>
                  <a:schemeClr val="accent2"/>
                </a:solidFill>
              </a:rPr>
              <a:t>Электронно-дырочный переход</a:t>
            </a:r>
            <a:r>
              <a:rPr lang="ru-RU" b="1" smtClean="0"/>
              <a:t> (или </a:t>
            </a:r>
            <a:r>
              <a:rPr lang="ru-RU" b="1" i="1" smtClean="0"/>
              <a:t>n</a:t>
            </a:r>
            <a:r>
              <a:rPr lang="ru-RU" b="1" smtClean="0"/>
              <a:t>–</a:t>
            </a:r>
            <a:r>
              <a:rPr lang="ru-RU" b="1" i="1" smtClean="0"/>
              <a:t>p</a:t>
            </a:r>
            <a:r>
              <a:rPr lang="ru-RU" b="1" smtClean="0"/>
              <a:t>-переход) – это область контакта двух полупроводников с разными типами проводимости.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2700" b="1" smtClean="0"/>
              <a:t>Электронно-дырочный переход. </a:t>
            </a:r>
          </a:p>
        </p:txBody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sz="2400" b="1" smtClean="0"/>
              <a:t>Таким образом, на границе полупроводников образуется двойной электрический слой, электрическое поле которого препятствует процессу диффузии электронов и дырок навстречу друг другу</a:t>
            </a:r>
            <a:r>
              <a:rPr lang="ru-RU" sz="2400" smtClean="0"/>
              <a:t> </a:t>
            </a:r>
          </a:p>
        </p:txBody>
      </p:sp>
      <p:pic>
        <p:nvPicPr>
          <p:cNvPr id="110596" name="Picture 4" descr="1-14-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3505200"/>
            <a:ext cx="73152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0" y="404813"/>
            <a:ext cx="9396413" cy="6453187"/>
          </a:xfrm>
        </p:spPr>
        <p:txBody>
          <a:bodyPr/>
          <a:lstStyle/>
          <a:p>
            <a:pPr eaLnBrk="1" hangingPunct="1"/>
            <a:r>
              <a:rPr lang="ru-RU" b="1" smtClean="0"/>
              <a:t>Способность </a:t>
            </a:r>
            <a:r>
              <a:rPr lang="ru-RU" b="1" i="1" smtClean="0"/>
              <a:t>n</a:t>
            </a:r>
            <a:r>
              <a:rPr lang="ru-RU" b="1" smtClean="0"/>
              <a:t>–</a:t>
            </a:r>
            <a:r>
              <a:rPr lang="ru-RU" b="1" i="1" smtClean="0"/>
              <a:t>p</a:t>
            </a:r>
            <a:r>
              <a:rPr lang="ru-RU" b="1" smtClean="0"/>
              <a:t>-перехода пропускать ток практически только в одном направлении используется в приборах, которые называются </a:t>
            </a:r>
            <a:r>
              <a:rPr lang="ru-RU" sz="3600" b="1" i="1" smtClean="0">
                <a:solidFill>
                  <a:schemeClr val="accent2"/>
                </a:solidFill>
              </a:rPr>
              <a:t>полупроводниковыми диодами</a:t>
            </a:r>
            <a:r>
              <a:rPr lang="ru-RU" sz="3600" b="1" smtClean="0">
                <a:solidFill>
                  <a:schemeClr val="accent2"/>
                </a:solidFill>
              </a:rPr>
              <a:t>.</a:t>
            </a:r>
            <a:r>
              <a:rPr lang="ru-RU" b="1" smtClean="0"/>
              <a:t> </a:t>
            </a:r>
          </a:p>
          <a:p>
            <a:pPr eaLnBrk="1" hangingPunct="1"/>
            <a:endParaRPr lang="ru-RU" b="1" smtClean="0"/>
          </a:p>
          <a:p>
            <a:pPr eaLnBrk="1" hangingPunct="1"/>
            <a:r>
              <a:rPr lang="ru-RU" b="1" smtClean="0"/>
              <a:t>Полупроводниковые диоды изготавливаются из кристаллов кремния или германия. </a:t>
            </a:r>
            <a:endParaRPr lang="en-US" b="1" smtClean="0"/>
          </a:p>
          <a:p>
            <a:pPr eaLnBrk="1" hangingPunct="1"/>
            <a:endParaRPr lang="ru-RU" b="1" smtClean="0"/>
          </a:p>
          <a:p>
            <a:pPr eaLnBrk="1" hangingPunct="1"/>
            <a:r>
              <a:rPr lang="ru-RU" b="1" smtClean="0"/>
              <a:t>При их изготовлении в кристалл c каким-либо типом проводимости вплавляют примесь, обеспечивающую другой тип проводимости.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755650" y="620713"/>
            <a:ext cx="7772400" cy="4114800"/>
          </a:xfrm>
        </p:spPr>
        <p:txBody>
          <a:bodyPr/>
          <a:lstStyle/>
          <a:p>
            <a:pPr eaLnBrk="1" hangingPunct="1"/>
            <a:r>
              <a:rPr lang="ru-RU" b="1" smtClean="0"/>
              <a:t>Типичная вольт - амперная характеристика кремниевого диода</a:t>
            </a:r>
            <a:r>
              <a:rPr lang="ru-RU" smtClean="0"/>
              <a:t> </a:t>
            </a:r>
          </a:p>
        </p:txBody>
      </p:sp>
      <p:pic>
        <p:nvPicPr>
          <p:cNvPr id="112643" name="Picture 3" descr="1-14-2"/>
          <p:cNvPicPr>
            <a:picLocks noChangeAspect="1" noChangeArrowheads="1"/>
          </p:cNvPicPr>
          <p:nvPr/>
        </p:nvPicPr>
        <p:blipFill>
          <a:blip r:embed="rId2">
            <a:lum bright="-20000" contrast="66000"/>
          </a:blip>
          <a:srcRect/>
          <a:stretch>
            <a:fillRect/>
          </a:stretch>
        </p:blipFill>
        <p:spPr bwMode="auto">
          <a:xfrm>
            <a:off x="2124075" y="2362200"/>
            <a:ext cx="5040313" cy="427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ru-RU" sz="3600" b="1" smtClean="0"/>
              <a:t>Электронно-дырочный переход. Транзистор</a:t>
            </a:r>
          </a:p>
        </p:txBody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b="1" smtClean="0"/>
              <a:t>Полупроводниковые приборы не с одним, а с двумя </a:t>
            </a:r>
            <a:r>
              <a:rPr lang="ru-RU" b="1" i="1" smtClean="0"/>
              <a:t>n</a:t>
            </a:r>
            <a:r>
              <a:rPr lang="ru-RU" b="1" smtClean="0"/>
              <a:t>–</a:t>
            </a:r>
            <a:r>
              <a:rPr lang="ru-RU" b="1" i="1" smtClean="0"/>
              <a:t>p</a:t>
            </a:r>
            <a:r>
              <a:rPr lang="ru-RU" b="1" smtClean="0"/>
              <a:t>-переходами называются </a:t>
            </a:r>
            <a:r>
              <a:rPr lang="ru-RU" b="1" i="1" smtClean="0">
                <a:solidFill>
                  <a:srgbClr val="DE6060"/>
                </a:solidFill>
              </a:rPr>
              <a:t>транзисторами</a:t>
            </a:r>
            <a:r>
              <a:rPr lang="ru-RU" b="1" smtClean="0">
                <a:solidFill>
                  <a:srgbClr val="DE6060"/>
                </a:solidFill>
              </a:rPr>
              <a:t>.</a:t>
            </a:r>
            <a:r>
              <a:rPr lang="ru-RU" smtClean="0"/>
              <a:t> </a:t>
            </a:r>
            <a:endParaRPr lang="en-US" smtClean="0"/>
          </a:p>
          <a:p>
            <a:pPr eaLnBrk="1" hangingPunct="1"/>
            <a:r>
              <a:rPr lang="ru-RU" b="1" smtClean="0"/>
              <a:t>Транзисторы бывают двух типов: </a:t>
            </a:r>
            <a:r>
              <a:rPr lang="ru-RU" b="1" i="1" smtClean="0"/>
              <a:t>p</a:t>
            </a:r>
            <a:r>
              <a:rPr lang="ru-RU" b="1" smtClean="0"/>
              <a:t>–</a:t>
            </a:r>
            <a:r>
              <a:rPr lang="ru-RU" b="1" i="1" smtClean="0"/>
              <a:t>n</a:t>
            </a:r>
            <a:r>
              <a:rPr lang="ru-RU" b="1" smtClean="0"/>
              <a:t>–</a:t>
            </a:r>
            <a:r>
              <a:rPr lang="ru-RU" b="1" i="1" smtClean="0"/>
              <a:t>p</a:t>
            </a:r>
            <a:r>
              <a:rPr lang="ru-RU" b="1" smtClean="0"/>
              <a:t>-транзисторы и </a:t>
            </a:r>
            <a:r>
              <a:rPr lang="ru-RU" b="1" i="1" smtClean="0"/>
              <a:t>n</a:t>
            </a:r>
            <a:r>
              <a:rPr lang="ru-RU" b="1" smtClean="0"/>
              <a:t>–</a:t>
            </a:r>
            <a:r>
              <a:rPr lang="ru-RU" b="1" i="1" smtClean="0"/>
              <a:t>p</a:t>
            </a:r>
            <a:r>
              <a:rPr lang="ru-RU" b="1" smtClean="0"/>
              <a:t>–</a:t>
            </a:r>
            <a:r>
              <a:rPr lang="ru-RU" b="1" i="1" smtClean="0"/>
              <a:t>n</a:t>
            </a:r>
            <a:r>
              <a:rPr lang="ru-RU" b="1" smtClean="0"/>
              <a:t>-транзисторы.</a:t>
            </a:r>
            <a:r>
              <a:rPr lang="ru-RU" smtClean="0"/>
              <a:t> </a:t>
            </a:r>
            <a:endParaRPr lang="en-US" smtClean="0"/>
          </a:p>
          <a:p>
            <a:pPr eaLnBrk="1" hangingPunct="1">
              <a:buFontTx/>
              <a:buNone/>
            </a:pPr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200" b="1" smtClean="0"/>
              <a:t>Электронно-дырочный переход. Транзистор</a:t>
            </a:r>
          </a:p>
        </p:txBody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ru-RU" sz="2800" b="1" smtClean="0"/>
              <a:t>В транзисторе  </a:t>
            </a:r>
            <a:r>
              <a:rPr lang="ru-RU" sz="2800" b="1" i="1" smtClean="0"/>
              <a:t>n</a:t>
            </a:r>
            <a:r>
              <a:rPr lang="ru-RU" sz="2800" b="1" smtClean="0"/>
              <a:t>–</a:t>
            </a:r>
            <a:r>
              <a:rPr lang="ru-RU" sz="2800" b="1" i="1" smtClean="0"/>
              <a:t>p</a:t>
            </a:r>
            <a:r>
              <a:rPr lang="ru-RU" sz="2800" b="1" smtClean="0"/>
              <a:t>–</a:t>
            </a:r>
            <a:r>
              <a:rPr lang="ru-RU" sz="2800" b="1" i="1" smtClean="0"/>
              <a:t>n</a:t>
            </a:r>
            <a:r>
              <a:rPr lang="ru-RU" sz="2800" b="1" smtClean="0"/>
              <a:t>-типа основная германиевая пластинка обладает проводимостью </a:t>
            </a:r>
            <a:r>
              <a:rPr lang="ru-RU" sz="2800" b="1" i="1" smtClean="0"/>
              <a:t>p</a:t>
            </a:r>
            <a:r>
              <a:rPr lang="ru-RU" sz="2800" b="1" smtClean="0"/>
              <a:t>-типа, а созданные на ней две области – проводимостью </a:t>
            </a:r>
            <a:r>
              <a:rPr lang="ru-RU" sz="2800" b="1" i="1" smtClean="0"/>
              <a:t>n</a:t>
            </a:r>
            <a:r>
              <a:rPr lang="ru-RU" sz="2800" b="1" smtClean="0"/>
              <a:t>-типа</a:t>
            </a:r>
            <a:r>
              <a:rPr lang="ru-RU" sz="2800" smtClean="0"/>
              <a:t>.</a:t>
            </a:r>
          </a:p>
          <a:p>
            <a:pPr eaLnBrk="1" hangingPunct="1">
              <a:lnSpc>
                <a:spcPct val="90000"/>
              </a:lnSpc>
            </a:pPr>
            <a:endParaRPr lang="ru-RU" sz="2800" smtClean="0"/>
          </a:p>
          <a:p>
            <a:pPr eaLnBrk="1" hangingPunct="1">
              <a:lnSpc>
                <a:spcPct val="90000"/>
              </a:lnSpc>
            </a:pPr>
            <a:r>
              <a:rPr lang="ru-RU" sz="2800" b="1" smtClean="0"/>
              <a:t>В транзисторе  </a:t>
            </a:r>
            <a:r>
              <a:rPr lang="en-US" sz="2800" b="1" i="1" smtClean="0"/>
              <a:t>p – n – p</a:t>
            </a:r>
            <a:r>
              <a:rPr lang="en-US" sz="2800" b="1" smtClean="0"/>
              <a:t> – </a:t>
            </a:r>
            <a:r>
              <a:rPr lang="ru-RU" sz="2800" b="1" smtClean="0"/>
              <a:t>типа всё наоборот</a:t>
            </a:r>
            <a:r>
              <a:rPr lang="ru-RU" sz="2800" smtClean="0"/>
              <a:t>.</a:t>
            </a:r>
          </a:p>
          <a:p>
            <a:pPr eaLnBrk="1" hangingPunct="1">
              <a:lnSpc>
                <a:spcPct val="90000"/>
              </a:lnSpc>
            </a:pPr>
            <a:endParaRPr lang="ru-RU" sz="2800" b="1" smtClean="0"/>
          </a:p>
          <a:p>
            <a:pPr eaLnBrk="1" hangingPunct="1">
              <a:lnSpc>
                <a:spcPct val="90000"/>
              </a:lnSpc>
            </a:pPr>
            <a:r>
              <a:rPr lang="ru-RU" sz="2800" b="1" smtClean="0"/>
              <a:t>Пластинку транзистора называют </a:t>
            </a:r>
            <a:r>
              <a:rPr lang="ru-RU" sz="2800" b="1" i="1" smtClean="0">
                <a:solidFill>
                  <a:srgbClr val="DE6060"/>
                </a:solidFill>
              </a:rPr>
              <a:t>базой</a:t>
            </a:r>
            <a:r>
              <a:rPr lang="ru-RU" sz="2800" b="1" smtClean="0">
                <a:solidFill>
                  <a:srgbClr val="DE6060"/>
                </a:solidFill>
              </a:rPr>
              <a:t> (Б),</a:t>
            </a:r>
            <a:r>
              <a:rPr lang="ru-RU" sz="2800" b="1" smtClean="0"/>
              <a:t> одну из областей с противоположным типом проводимости – </a:t>
            </a:r>
            <a:r>
              <a:rPr lang="ru-RU" sz="2800" b="1" i="1" smtClean="0">
                <a:solidFill>
                  <a:srgbClr val="DE6060"/>
                </a:solidFill>
              </a:rPr>
              <a:t>коллектором</a:t>
            </a:r>
            <a:r>
              <a:rPr lang="ru-RU" sz="2800" b="1" smtClean="0">
                <a:solidFill>
                  <a:srgbClr val="DE6060"/>
                </a:solidFill>
              </a:rPr>
              <a:t> (К),</a:t>
            </a:r>
            <a:r>
              <a:rPr lang="ru-RU" sz="2800" b="1" smtClean="0"/>
              <a:t> а вторую – </a:t>
            </a:r>
            <a:r>
              <a:rPr lang="ru-RU" sz="2800" b="1" i="1" smtClean="0">
                <a:solidFill>
                  <a:srgbClr val="DE6060"/>
                </a:solidFill>
              </a:rPr>
              <a:t>эмиттером</a:t>
            </a:r>
            <a:r>
              <a:rPr lang="ru-RU" sz="2800" b="1" smtClean="0">
                <a:solidFill>
                  <a:srgbClr val="DE6060"/>
                </a:solidFill>
              </a:rPr>
              <a:t> (Э).</a:t>
            </a:r>
            <a:r>
              <a:rPr lang="ru-RU" sz="2800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15715" name="Picture 3" descr="shemotechnika_one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828800" y="1981200"/>
            <a:ext cx="5486400" cy="41148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2700" b="1" smtClean="0"/>
              <a:t>Электронно-дырочный переход. Транзистор</a:t>
            </a:r>
          </a:p>
        </p:txBody>
      </p:sp>
      <p:pic>
        <p:nvPicPr>
          <p:cNvPr id="116739" name="Picture 3" descr="1-14-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676400" y="1447800"/>
            <a:ext cx="5943600" cy="2057400"/>
          </a:xfrm>
          <a:noFill/>
        </p:spPr>
      </p:pic>
      <p:pic>
        <p:nvPicPr>
          <p:cNvPr id="116740" name="Picture 4" descr="1-14-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00200" y="3886200"/>
            <a:ext cx="6096000" cy="206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1300</Words>
  <Application>Microsoft Office PowerPoint</Application>
  <PresentationFormat>Экран (4:3)</PresentationFormat>
  <Paragraphs>97</Paragraphs>
  <Slides>34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36" baseType="lpstr">
      <vt:lpstr>Тема Office</vt:lpstr>
      <vt:lpstr>Формула</vt:lpstr>
      <vt:lpstr>Классическое представление об электропроводности металлов.  Экспериментальные данные</vt:lpstr>
      <vt:lpstr>Слайд 2</vt:lpstr>
      <vt:lpstr>Слайд 3</vt:lpstr>
      <vt:lpstr>Слайд 4</vt:lpstr>
      <vt:lpstr>Слайд 5</vt:lpstr>
      <vt:lpstr>Электрический ток в полупроводниках</vt:lpstr>
      <vt:lpstr>Слайд 7</vt:lpstr>
      <vt:lpstr>Слайд 8</vt:lpstr>
      <vt:lpstr>Зонная модель электронно-дырочной проводимости полупроводников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Электронно-дырочный переход. </vt:lpstr>
      <vt:lpstr>Электронно-дырочный переход. </vt:lpstr>
      <vt:lpstr>Слайд 29</vt:lpstr>
      <vt:lpstr>Слайд 30</vt:lpstr>
      <vt:lpstr>Электронно-дырочный переход. Транзистор</vt:lpstr>
      <vt:lpstr>Электронно-дырочный переход. Транзистор</vt:lpstr>
      <vt:lpstr>Слайд 33</vt:lpstr>
      <vt:lpstr>Электронно-дырочный переход. Транзистор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2017-09-18T05:20:02Z</dcterms:created>
  <dcterms:modified xsi:type="dcterms:W3CDTF">2018-11-18T19:05:45Z</dcterms:modified>
</cp:coreProperties>
</file>